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23" r:id="rId3"/>
    <p:sldMasterId id="2147483759" r:id="rId4"/>
    <p:sldMasterId id="2147483786" r:id="rId5"/>
    <p:sldMasterId id="2147483798" r:id="rId6"/>
    <p:sldMasterId id="2147483810" r:id="rId7"/>
    <p:sldMasterId id="2147483825" r:id="rId8"/>
    <p:sldMasterId id="2147483837" r:id="rId9"/>
    <p:sldMasterId id="2147483852" r:id="rId10"/>
  </p:sldMasterIdLst>
  <p:notesMasterIdLst>
    <p:notesMasterId r:id="rId57"/>
  </p:notesMasterIdLst>
  <p:sldIdLst>
    <p:sldId id="256" r:id="rId11"/>
    <p:sldId id="259" r:id="rId12"/>
    <p:sldId id="286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5" r:id="rId25"/>
    <p:sldId id="366" r:id="rId26"/>
    <p:sldId id="367" r:id="rId27"/>
    <p:sldId id="368" r:id="rId28"/>
    <p:sldId id="287" r:id="rId29"/>
    <p:sldId id="315" r:id="rId30"/>
    <p:sldId id="339" r:id="rId31"/>
    <p:sldId id="340" r:id="rId32"/>
    <p:sldId id="343" r:id="rId33"/>
    <p:sldId id="341" r:id="rId34"/>
    <p:sldId id="344" r:id="rId35"/>
    <p:sldId id="345" r:id="rId36"/>
    <p:sldId id="346" r:id="rId37"/>
    <p:sldId id="316" r:id="rId38"/>
    <p:sldId id="348" r:id="rId39"/>
    <p:sldId id="270" r:id="rId40"/>
    <p:sldId id="311" r:id="rId41"/>
    <p:sldId id="312" r:id="rId42"/>
    <p:sldId id="309" r:id="rId43"/>
    <p:sldId id="349" r:id="rId44"/>
    <p:sldId id="292" r:id="rId45"/>
    <p:sldId id="291" r:id="rId46"/>
    <p:sldId id="293" r:id="rId47"/>
    <p:sldId id="296" r:id="rId48"/>
    <p:sldId id="297" r:id="rId49"/>
    <p:sldId id="301" r:id="rId50"/>
    <p:sldId id="350" r:id="rId51"/>
    <p:sldId id="351" r:id="rId52"/>
    <p:sldId id="352" r:id="rId53"/>
    <p:sldId id="257" r:id="rId54"/>
    <p:sldId id="323" r:id="rId55"/>
    <p:sldId id="29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3300"/>
    <a:srgbClr val="CC0000"/>
    <a:srgbClr val="C5B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6" autoAdjust="0"/>
    <p:restoredTop sz="94660"/>
  </p:normalViewPr>
  <p:slideViewPr>
    <p:cSldViewPr>
      <p:cViewPr>
        <p:scale>
          <a:sx n="75" d="100"/>
          <a:sy n="75" d="100"/>
        </p:scale>
        <p:origin x="-1152" y="-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err="1"/>
              <a:t>iGEM</a:t>
            </a:r>
            <a:r>
              <a:rPr lang="en-US" sz="2400" baseline="0" dirty="0"/>
              <a:t> teams per year</a:t>
            </a:r>
            <a:endParaRPr lang="en-US" sz="24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Lbls>
            <c:delete val="1"/>
          </c:dLbls>
          <c:cat>
            <c:numRef>
              <c:f>Sheet1!$C$1:$C$5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Sheet1!$B$1:$B$5</c:f>
              <c:numCache>
                <c:formatCode>General</c:formatCode>
                <c:ptCount val="5"/>
                <c:pt idx="0">
                  <c:v>5</c:v>
                </c:pt>
                <c:pt idx="1">
                  <c:v>13</c:v>
                </c:pt>
                <c:pt idx="2">
                  <c:v>32</c:v>
                </c:pt>
                <c:pt idx="3">
                  <c:v>54</c:v>
                </c:pt>
                <c:pt idx="4">
                  <c:v>84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900160"/>
        <c:axId val="73097984"/>
      </c:barChart>
      <c:catAx>
        <c:axId val="7190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73097984"/>
        <c:crosses val="autoZero"/>
        <c:auto val="1"/>
        <c:lblAlgn val="ctr"/>
        <c:lblOffset val="100"/>
        <c:noMultiLvlLbl val="0"/>
      </c:catAx>
      <c:valAx>
        <c:axId val="73097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71900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715EE-F957-4521-AC20-8F91F3DB9701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3BF83-14DB-435B-A2F6-2F18B1BE45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7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38587-D29A-4101-84AA-6336640B53D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507CC-5017-42CA-8EA2-5E06133D6F8E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927DD1-E6F9-4AB1-B82D-3B02AC099245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76F735-6238-4B2E-9B68-66F50FC44C1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Pieces function independently</a:t>
            </a:r>
            <a:r>
              <a:rPr lang="en-US" baseline="0" dirty="0" smtClean="0"/>
              <a:t> and in combination as observed by in vitro assays.</a:t>
            </a:r>
          </a:p>
          <a:p>
            <a:r>
              <a:rPr lang="en-US" baseline="0" dirty="0" smtClean="0"/>
              <a:t>However, those may or may not be indicative of in vivo behavior.</a:t>
            </a:r>
          </a:p>
          <a:p>
            <a:endParaRPr lang="en-US" dirty="0" smtClean="0"/>
          </a:p>
          <a:p>
            <a:r>
              <a:rPr lang="en-US" dirty="0" smtClean="0"/>
              <a:t>Confirmation</a:t>
            </a:r>
            <a:r>
              <a:rPr lang="en-US" baseline="0" dirty="0" smtClean="0"/>
              <a:t> that devices function as expected in an mouse model, and that they function in a mostly independent way.  To approach this, we plan on confirming their effect on bacterial clearance from the bloodstream and on </a:t>
            </a:r>
            <a:r>
              <a:rPr lang="en-US" baseline="0" dirty="0" err="1" smtClean="0"/>
              <a:t>tnf</a:t>
            </a:r>
            <a:r>
              <a:rPr lang="en-US" baseline="0" dirty="0" smtClean="0"/>
              <a:t>-alpha levels in the bloodstream (which is a measure of immune response to </a:t>
            </a:r>
            <a:r>
              <a:rPr lang="en-US" baseline="0" dirty="0" err="1" smtClean="0"/>
              <a:t>lipopolysaccharide</a:t>
            </a:r>
            <a:r>
              <a:rPr lang="en-US" baseline="0" dirty="0" smtClean="0"/>
              <a:t> and other bacterial components).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4E158-2E11-4849-9D09-52C60FB8BDB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859877-778E-44B0-AE9D-5294B0A8C91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E4D4B-ECBC-4021-83F9-5E23BAB5174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859877-778E-44B0-AE9D-5294B0A8C91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7909F-9DDE-4E40-9D3E-7AE79825AB51}" type="slidenum">
              <a:rPr lang="en-US"/>
              <a:pPr/>
              <a:t>23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71A211-86BD-4AF4-83BC-5B6E6FF9A38D}" type="slidenum">
              <a:rPr lang="en-US"/>
              <a:pPr/>
              <a:t>25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9E1A87-4E57-4CDE-9B11-FADECE62F8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9E1A87-4E57-4CDE-9B11-FADECE62F8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859877-778E-44B0-AE9D-5294B0A8C91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6FAE-DA4F-4F04-9C21-34E50D294C6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6FAE-DA4F-4F04-9C21-34E50D294C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6FAE-DA4F-4F04-9C21-34E50D294C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6FAE-DA4F-4F04-9C21-34E50D294C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36FED0-3498-47B6-B1B6-27C91B3096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7E53DAD-694F-4B02-8E10-1B02B4A07F90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1143000" y="686405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602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098" y="4343703"/>
            <a:ext cx="5482828" cy="4110869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DBA10E5-F637-47A0-95A4-05BBE2A06544}" type="slidenum">
              <a:rPr lang="en-US" sz="1200">
                <a:solidFill>
                  <a:prstClr val="black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DBA10E5-F637-47A0-95A4-05BBE2A06544}" type="slidenum">
              <a:rPr lang="en-US" sz="1200">
                <a:solidFill>
                  <a:prstClr val="black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DBA10E5-F637-47A0-95A4-05BBE2A06544}" type="slidenum">
              <a:rPr lang="en-US" sz="1200">
                <a:solidFill>
                  <a:prstClr val="black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3BF83-14DB-435B-A2F6-2F18B1BE452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927DD1-E6F9-4AB1-B82D-3B02AC099245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6EDED1-A4B3-441C-A1C6-641A4348FC03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077A0-B6A1-46C5-879C-BFF1E2C095D2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2811-6778-4570-BCBC-D7E042A347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285B3-3509-4411-A40B-3508BB021292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06082-2AD7-4EB7-990B-C6DF2DC68B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944A8-0332-404E-ADE8-BE8434CC4E93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B8DF7-D479-460F-860E-A2207B5FCCD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6F8CA-FFF9-461A-94A5-8BF5F7994BBB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F3E31-205D-43A9-A67D-A3F3D85BC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78-245D-4AD0-9CDB-84EFC7DFC845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DDAEF-D5E5-44CB-BF68-95355B483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11EBB-536E-40C1-9BD9-A2C0515BF813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FA225-ED13-439F-A799-93870E5AB7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75738-ADBB-4939-80EC-54B8B5E9CD2A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A4F6A-3BE0-4D5A-8735-3052D963B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841B0-E224-4DC5-9D94-43AA2FA4975C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47DE0-9AB6-4B34-9115-9644FF7A2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B46EC-2566-438A-966F-273E09847387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09A58-0198-4096-95C4-F8FBD1C70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15960-36F9-4E1D-B1B5-14110D18E1AD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C2A5F-C55C-4BA3-B39C-6A5E53ABA2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37B38-4A4B-46D5-B4EE-2FCB34026DC2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32D40-94DA-4ED4-884A-9C1105A1A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F70F4-6E03-4AF3-B11E-C841187D581C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8ACAC-5759-4D37-B404-3A79BDB68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21BB7-6A23-427D-9F08-2ACE7B5E47CA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E0C1F-5AF8-4DD9-85A8-5119E4FF6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C292F-FE25-4ACB-AFAF-8FE2BAD5CC35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E768-144C-490E-9A80-08081FCD4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C60CE-D809-4046-B075-3A14B3FACE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2196-10C7-4A7A-BEFF-E8E615095B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35DED-5C98-4B31-8F0E-B7DACDDC92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AF23B-DE86-43C8-B3D7-8681F2C3DBA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92C3F-B595-400D-A5EC-98E16A3B280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5BA7F-B7E0-4A3D-AD77-53117FFD4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D5333-8551-4B18-82EE-DF83F45002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D744F-8396-4376-8218-9FE1E29A0BE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E5839E-6B05-4649-BD15-3FC5E61684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5E98E-3A39-4F32-BACD-CE56E9533E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92B1B-C6F6-4D62-AC6B-B18C9F1D39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9126DF-E2C0-499F-B375-8A15038816D4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C9F6CB-075C-4B5D-846F-C54F8F9B4D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EF7A3C-829E-41AC-AB30-99EAC8093338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70A28-6B8F-47DA-AFE5-84E333A7F5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E01ACB-EA81-4E7C-8930-FCD502AEECDE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91E43A-7D55-48C6-BCC0-FFF911FB76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550334-F995-49A1-93E6-E712204B1BEE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2A93CC-4335-4D13-8331-67C45BAD72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9F9DE5-EB12-483F-868E-463055912D51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F1B46-D4D4-4529-BA33-7F0B6D1002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E3FA02-8F36-4801-A71E-13A7605E13A9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A84CC-DA4F-4B5A-8F66-4F482B4A2C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E5582F-ED93-4ED8-B3CE-E5E7D7A1977D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242E44-F2D7-4427-BFB9-67430FAED7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C2DEA8-6966-48FF-B50C-AF5E6DFDAC71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F7B1-DC5B-4086-A91F-D9EAF149FC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C215AC-178A-45C5-83A6-7B631B9EE961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43F33-1E1E-4BB5-ACF3-10BAC7AE8C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117F3-B559-447E-8F9A-844EA3DD9AF9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63CE7E-39B8-4FC6-ABA0-EC784C1FBB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8DC3E-AE11-488C-9605-E8F4E41111FF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3CEC0-88DA-479C-B856-789C0671E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54A8-75D5-4E14-98D3-8CC370FFF8F9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79B709-F6D4-40DB-88C3-A15DFA96D3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97418D-C9BD-4399-AFB9-1CEF8AA02FA7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26FEB-7099-4B87-8ADB-86C17F2330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5C405B-DA65-4CD4-9D5F-032744B26752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3A7BD8-7DAD-43B4-8C3B-8F11C55E08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B3DB50-806A-4816-871B-A75E2C0B39DB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8DB2F-E418-43D6-8ADF-BDFC36D745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4D087-8D57-462E-A123-1B4AAB1AFC3F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70A61-8A9F-4761-8BC0-BD0B5B9866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3C02C-E974-49BC-B707-BBC0E26B2B56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93F7F-C479-4D64-AC90-72FA59FE7D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851DF-5397-456C-8737-621D1F0DCBFD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37D1B-EE7C-4EBB-9FC3-39A541DC91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E34706-B6EE-4C6C-B430-3C26DAFEAC3F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AFD024-AAB0-4D09-98C6-015A7AE5B1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C83506-4CFA-4D80-9BD7-319883262D34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32EDB-FADD-437E-93D1-BC52BAD551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113C3-81D4-424E-BADB-C87CF7466394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9E71F-BFA6-4AF2-811B-8BE262D1DB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835C3C-1068-431F-BFF7-6524146AD288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C5EAF9-4078-4D35-83B7-0B7BE49CE0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086600" y="6457950"/>
            <a:ext cx="2057400" cy="1714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NSF 2008 Site Visit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DD1B9-DFA4-4079-9DB7-2EAA2C4A60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F4956-AE3E-499C-8203-97EED26FD1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02749-9079-43E3-8911-B738043310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62B578-56D3-432C-AEF4-049D2C6B460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0FF8C0-ECFE-4D21-AC43-E932132CA9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180EE-806A-4D5A-9014-4D39E78106A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5FCDA-55DD-4F83-BF20-A5C175B861A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1B4A2-EA4D-4328-AB33-5279E13FB0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EDBD7-0FB9-4CF1-8979-F12A2978B6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205ED-34EA-4F16-B3FB-3865CA01906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B6D77-F199-4E68-BEE0-2B1898835D6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F04F-DBC7-485B-B146-7D23CD362A4F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C2FD9-BA39-4CB6-8869-D848FB256D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7C26E-382C-4874-8B40-697D39CD6069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3DC51-6CA2-476A-B4D8-3B9C240FEAC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6BC66-2B2E-462B-A849-9F79B5BC583A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0C64E-6DDE-4AF2-9E6B-69B6E777F3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0E07D-9D6C-4976-A16F-40F508FDC26D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A6B0-0EEB-4539-9A50-8877CFA526E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D03A1-4B76-4EB2-8995-76BC111630C4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370D-066E-4087-9982-5B8DF4502C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3AD6E-C209-43D7-9E4F-A7AF1470E398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1C3B-B61F-40A6-A1CC-F010077165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0951C-197D-40B7-A600-10C16896D842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394B5-F5F5-4DB5-8477-DBA4A4E5BA7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19F93-9C23-4A3A-99B1-466760DA31CB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2ED0B-3199-460C-9A6B-DE500DF873C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0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6" Type="http://schemas.openxmlformats.org/officeDocument/2006/relationships/image" Target="NUL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237D-7FE1-4014-95FE-98916415EECD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8CE74-3780-4EAE-94FE-8EF26CB81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533400" y="6249988"/>
            <a:ext cx="2057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1029" name="Picture 6" descr="SynBERC-logo_kc_020607_blue.gif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24700" y="6292850"/>
            <a:ext cx="194627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7" descr="images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738" y="6248400"/>
            <a:ext cx="56515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20C13-3EEF-4982-B254-D439781670AC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50D5-F6AD-4A71-BCA8-7D93FA626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221A8C4-93B1-44ED-978F-CC788D007FD8}" type="datetimeFigureOut">
              <a:rPr lang="en-US"/>
              <a:pPr>
                <a:defRPr/>
              </a:pPr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9F913B-5147-446C-A494-FCD4DEBCF2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820D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7B820D"/>
                </a:solidFill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820D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7B820D"/>
                </a:solidFill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820D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7B820D"/>
                </a:solidFill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fld id="{7F75961F-47FD-4790-9D06-E6F3798B75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457200" rtl="0" eaLnBrk="0" fontAlgn="base" hangingPunct="0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34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34" charset="0"/>
        <a:defRPr sz="4400">
          <a:solidFill>
            <a:srgbClr val="000000"/>
          </a:solidFill>
          <a:latin typeface="Arial" charset="0"/>
          <a:ea typeface="MS Gothic" charset="-128"/>
        </a:defRPr>
      </a:lvl2pPr>
      <a:lvl3pPr algn="ctr" defTabSz="457200" rtl="0" eaLnBrk="0" fontAlgn="base" hangingPunct="0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34" charset="0"/>
        <a:defRPr sz="4400">
          <a:solidFill>
            <a:srgbClr val="000000"/>
          </a:solidFill>
          <a:latin typeface="Arial" charset="0"/>
          <a:ea typeface="MS Gothic" charset="-128"/>
        </a:defRPr>
      </a:lvl3pPr>
      <a:lvl4pPr algn="ctr" defTabSz="457200" rtl="0" eaLnBrk="0" fontAlgn="base" hangingPunct="0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34" charset="0"/>
        <a:defRPr sz="4400">
          <a:solidFill>
            <a:srgbClr val="000000"/>
          </a:solidFill>
          <a:latin typeface="Arial" charset="0"/>
          <a:ea typeface="MS Gothic" charset="-128"/>
        </a:defRPr>
      </a:lvl4pPr>
      <a:lvl5pPr algn="ctr" defTabSz="457200" rtl="0" eaLnBrk="0" fontAlgn="base" hangingPunct="0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34" charset="0"/>
        <a:defRPr sz="4400">
          <a:solidFill>
            <a:srgbClr val="000000"/>
          </a:solidFill>
          <a:latin typeface="Arial" charset="0"/>
          <a:ea typeface="MS Gothic" charset="-128"/>
        </a:defRPr>
      </a:lvl5pPr>
      <a:lvl6pPr marL="457200" algn="ctr" defTabSz="457200" rtl="0" fontAlgn="base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MS Gothic" charset="-128"/>
        </a:defRPr>
      </a:lvl6pPr>
      <a:lvl7pPr marL="914400" algn="ctr" defTabSz="457200" rtl="0" fontAlgn="base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MS Gothic" charset="-128"/>
        </a:defRPr>
      </a:lvl7pPr>
      <a:lvl8pPr marL="1371600" algn="ctr" defTabSz="457200" rtl="0" fontAlgn="base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MS Gothic" charset="-128"/>
        </a:defRPr>
      </a:lvl8pPr>
      <a:lvl9pPr marL="1828800" algn="ctr" defTabSz="457200" rtl="0" fontAlgn="base">
        <a:lnSpc>
          <a:spcPct val="8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MS Gothic" charset="-128"/>
        </a:defRPr>
      </a:lvl9pPr>
    </p:titleStyle>
    <p:bodyStyle>
      <a:lvl1pPr marL="338138" indent="-338138" algn="l" defTabSz="457200" rtl="0" eaLnBrk="0" fontAlgn="base" hangingPunct="0">
        <a:lnSpc>
          <a:spcPct val="81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57200" rtl="0" eaLnBrk="0" fontAlgn="base" hangingPunct="0">
        <a:lnSpc>
          <a:spcPct val="81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81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81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F9E735-FC48-49CB-880B-1B16399C5A98}" type="datetimeFigureOut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1/23/2014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C8941C-6A90-4CF0-91E5-A72C5F95F5E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CE3E7C49-D899-40F0-9574-FA1F0375E7A5}" type="datetimeFigureOut">
              <a:rPr lang="en-US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BB08B84-90C0-4A90-9527-334FA1C2CD4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533400" y="6249988"/>
            <a:ext cx="2057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1029" name="Picture 6" descr="SynBERC-logo_kc_020607_blue.gif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24700" y="6292850"/>
            <a:ext cx="194627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7" descr="images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738" y="6248400"/>
            <a:ext cx="56515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FE0E4A-8B7A-4A40-8C0B-B80C0417B3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7CCE54-0E3A-45F5-BA55-8A8F8867A510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6D94C12-ECCA-43F8-8AE5-640F0D5DAC3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30.tiff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hyperlink" Target="http://www.daisyginsberg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nbio bootcamp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2331" y="762000"/>
            <a:ext cx="8134469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1" y="46482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BioE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 140L  Synthetic Biology Lab</a:t>
            </a:r>
          </a:p>
          <a:p>
            <a:pPr lvl="1"/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TTh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 9:30-12:30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F 12-2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Prof:   J. Christopher Anderson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itchFamily="18" charset="0"/>
              </a:rPr>
              <a:t>Office Hours:  Weds 3-4 in EBB Lobby (or by appointment)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0743" y="3829160"/>
            <a:ext cx="3132792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145" y="2467426"/>
            <a:ext cx="3402326" cy="221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2737" y="1194727"/>
            <a:ext cx="2940050" cy="196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57200" y="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</a:rPr>
              <a:t>Second Generation </a:t>
            </a:r>
            <a:r>
              <a:rPr lang="en-US" sz="3200" dirty="0" err="1" smtClean="0">
                <a:solidFill>
                  <a:prstClr val="white"/>
                </a:solidFill>
                <a:latin typeface="Rockwell Extra Bold" pitchFamily="18" charset="0"/>
              </a:rPr>
              <a:t>Biofuels</a:t>
            </a:r>
            <a:endParaRPr lang="en-US" sz="3200" dirty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8444" y="2071620"/>
            <a:ext cx="3256356" cy="21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6750" y="3925172"/>
            <a:ext cx="1816100" cy="219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"/>
            <a:ext cx="6979655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707401"/>
            <a:ext cx="6890000" cy="4710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997914"/>
            <a:ext cx="7543800" cy="516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1359864"/>
            <a:ext cx="7386638" cy="519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57200" y="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</a:rPr>
              <a:t>Second Generation </a:t>
            </a:r>
            <a:r>
              <a:rPr lang="en-US" sz="3200" dirty="0" err="1" smtClean="0">
                <a:solidFill>
                  <a:prstClr val="white"/>
                </a:solidFill>
                <a:latin typeface="Rockwell Extra Bold" pitchFamily="18" charset="0"/>
              </a:rPr>
              <a:t>Biofuels</a:t>
            </a:r>
            <a:endParaRPr lang="en-US" sz="3200" dirty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47053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61" name="Picture 5" descr="facility over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819524"/>
            <a:ext cx="6105525" cy="3038476"/>
          </a:xfrm>
          <a:prstGeom prst="rect">
            <a:avLst/>
          </a:prstGeom>
          <a:noFill/>
        </p:spPr>
      </p:pic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1676400"/>
            <a:ext cx="43719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63" name="Picture 7" descr="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4675" y="6267449"/>
            <a:ext cx="2219325" cy="590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9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lum bright="-18000"/>
          </a:blip>
          <a:srcRect/>
          <a:stretch>
            <a:fillRect/>
          </a:stretch>
        </p:blipFill>
        <p:spPr bwMode="auto">
          <a:xfrm>
            <a:off x="3557588" y="0"/>
            <a:ext cx="5586412" cy="7175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28825" y="6430963"/>
            <a:ext cx="3733800" cy="25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87000"/>
              </a:lnSpc>
              <a:spcBef>
                <a:spcPts val="750"/>
              </a:spcBef>
              <a:buClr>
                <a:srgbClr val="FFFFFF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1200" b="1">
                <a:solidFill>
                  <a:srgbClr val="FFFFFF">
                    <a:lumMod val="50000"/>
                  </a:srgbClr>
                </a:solidFill>
              </a:rPr>
              <a:t>Tami Tolpa, </a:t>
            </a:r>
            <a:r>
              <a:rPr lang="en-GB" sz="1200" b="1" i="1">
                <a:solidFill>
                  <a:srgbClr val="FFFFFF">
                    <a:lumMod val="50000"/>
                  </a:srgbClr>
                </a:solidFill>
              </a:rPr>
              <a:t>Technology Review, 2007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95275" y="288925"/>
            <a:ext cx="7427913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buFont typeface="Verdana" pitchFamily="3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 err="1">
                <a:solidFill>
                  <a:srgbClr val="FFFFFF"/>
                </a:solidFill>
                <a:latin typeface="Rockwell Extra Bold" pitchFamily="18" charset="0"/>
              </a:rPr>
              <a:t>Tumor</a:t>
            </a:r>
            <a:r>
              <a:rPr lang="en-GB" sz="2800" dirty="0">
                <a:solidFill>
                  <a:srgbClr val="FFFFFF"/>
                </a:solidFill>
                <a:latin typeface="Rockwell Extra Bold" pitchFamily="18" charset="0"/>
              </a:rPr>
              <a:t> </a:t>
            </a:r>
            <a:r>
              <a:rPr lang="en-GB" sz="2800" dirty="0" smtClean="0">
                <a:solidFill>
                  <a:srgbClr val="FFFFFF"/>
                </a:solidFill>
                <a:latin typeface="Rockwell Extra Bold" pitchFamily="18" charset="0"/>
              </a:rPr>
              <a:t>Killing Bacteria: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914400"/>
            <a:ext cx="4800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Font typeface="Verdana" pitchFamily="3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solidFill>
                  <a:srgbClr val="FFFFFF"/>
                </a:solidFill>
                <a:latin typeface="Rockwell Extra Bold" pitchFamily="18" charset="0"/>
              </a:rPr>
              <a:t>A </a:t>
            </a:r>
            <a:r>
              <a:rPr lang="en-GB" dirty="0" err="1" smtClean="0">
                <a:solidFill>
                  <a:srgbClr val="FFFFFF"/>
                </a:solidFill>
                <a:latin typeface="Rockwell Extra Bold" pitchFamily="18" charset="0"/>
              </a:rPr>
              <a:t>testbed</a:t>
            </a:r>
            <a:r>
              <a:rPr lang="en-GB" dirty="0" smtClean="0">
                <a:solidFill>
                  <a:srgbClr val="FFFFFF"/>
                </a:solidFill>
                <a:latin typeface="Rockwell Extra Bold" pitchFamily="18" charset="0"/>
              </a:rPr>
              <a:t> for modular design of biology systems</a:t>
            </a:r>
            <a:endParaRPr lang="en-GB" sz="2800" dirty="0">
              <a:solidFill>
                <a:srgbClr val="FFFFFF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3" name="Picture 7" descr="Activ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438400"/>
            <a:ext cx="3810000" cy="2570163"/>
          </a:xfrm>
          <a:prstGeom prst="rect">
            <a:avLst/>
          </a:prstGeom>
          <a:noFill/>
        </p:spPr>
      </p:pic>
      <p:pic>
        <p:nvPicPr>
          <p:cNvPr id="91144" name="Picture 8" descr="tice BCG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752600"/>
            <a:ext cx="1114425" cy="3276600"/>
          </a:xfrm>
          <a:prstGeom prst="rect">
            <a:avLst/>
          </a:prstGeom>
          <a:noFill/>
        </p:spPr>
      </p:pic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1219200" y="49530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0000"/>
                </a:solidFill>
              </a:rPr>
              <a:t>Digestive Disorders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5334000" y="49530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0000"/>
                </a:solidFill>
              </a:rPr>
              <a:t>Bladder Cancer</a:t>
            </a:r>
          </a:p>
        </p:txBody>
      </p:sp>
      <p:pic>
        <p:nvPicPr>
          <p:cNvPr id="10" name="Picture 9" descr="LiveActive Chease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08602">
            <a:off x="2539455" y="1454755"/>
            <a:ext cx="2707679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4419600" cy="48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57162"/>
            <a:ext cx="6477000" cy="281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3200" dirty="0" smtClean="0">
                <a:solidFill>
                  <a:prstClr val="black"/>
                </a:solidFill>
                <a:latin typeface="Rockwell Extra Bold" pitchFamily="18" charset="0"/>
              </a:rPr>
              <a:t>Sustainable Water Desalination</a:t>
            </a:r>
            <a:endParaRPr lang="en-US" sz="3200" dirty="0">
              <a:solidFill>
                <a:prstClr val="black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149850" y="3724275"/>
            <a:ext cx="3244850" cy="3571875"/>
            <a:chOff x="0" y="0"/>
            <a:chExt cx="2907" cy="3200"/>
          </a:xfrm>
        </p:grpSpPr>
        <p:pic>
          <p:nvPicPr>
            <p:cNvPr id="143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2907" cy="3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354" name="Rectangle 3"/>
            <p:cNvSpPr>
              <a:spLocks/>
            </p:cNvSpPr>
            <p:nvPr/>
          </p:nvSpPr>
          <p:spPr bwMode="auto">
            <a:xfrm>
              <a:off x="1225" y="2579"/>
              <a:ext cx="1217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ts val="850"/>
                </a:spcBef>
              </a:pPr>
              <a:r>
                <a:rPr lang="en-US" sz="800">
                  <a:solidFill>
                    <a:prstClr val="black"/>
                  </a:solidFill>
                  <a:latin typeface="Times" pitchFamily="18" charset="0"/>
                  <a:cs typeface="Times" pitchFamily="18" charset="0"/>
                  <a:sym typeface="Times" pitchFamily="18" charset="0"/>
                </a:rPr>
                <a:t>Herbicide Sprayer, assembled</a:t>
              </a:r>
            </a:p>
            <a:p>
              <a:pPr>
                <a:spcBef>
                  <a:spcPts val="850"/>
                </a:spcBef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374900" y="3292475"/>
            <a:ext cx="2901950" cy="3838575"/>
            <a:chOff x="0" y="0"/>
            <a:chExt cx="2600" cy="3439"/>
          </a:xfrm>
        </p:grpSpPr>
        <p:pic>
          <p:nvPicPr>
            <p:cNvPr id="1435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2599" cy="3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352" name="Rectangle 6"/>
            <p:cNvSpPr>
              <a:spLocks/>
            </p:cNvSpPr>
            <p:nvPr/>
          </p:nvSpPr>
          <p:spPr bwMode="auto">
            <a:xfrm>
              <a:off x="1256" y="2989"/>
              <a:ext cx="1344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ts val="850"/>
                </a:spcBef>
              </a:pPr>
              <a:r>
                <a:rPr lang="en-US" sz="800">
                  <a:solidFill>
                    <a:prstClr val="black"/>
                  </a:solidFill>
                  <a:latin typeface="Times" pitchFamily="18" charset="0"/>
                  <a:cs typeface="Times" pitchFamily="18" charset="0"/>
                  <a:sym typeface="Times" pitchFamily="18" charset="0"/>
                </a:rPr>
                <a:t>Herbicide Sprayer (Nozzle Fruit)</a:t>
              </a:r>
            </a:p>
            <a:p>
              <a:pPr>
                <a:spcBef>
                  <a:spcPts val="850"/>
                </a:spcBef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7463" y="0"/>
            <a:ext cx="2497137" cy="3957638"/>
            <a:chOff x="0" y="0"/>
            <a:chExt cx="2237" cy="3545"/>
          </a:xfrm>
        </p:grpSpPr>
        <p:pic>
          <p:nvPicPr>
            <p:cNvPr id="14349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2237" cy="3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350" name="Rectangle 9"/>
            <p:cNvSpPr>
              <a:spLocks/>
            </p:cNvSpPr>
            <p:nvPr/>
          </p:nvSpPr>
          <p:spPr bwMode="auto">
            <a:xfrm>
              <a:off x="348" y="3095"/>
              <a:ext cx="719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ts val="850"/>
                </a:spcBef>
              </a:pPr>
              <a:r>
                <a:rPr lang="en-US" sz="800">
                  <a:solidFill>
                    <a:srgbClr val="000000"/>
                  </a:solidFill>
                  <a:latin typeface="Times" pitchFamily="18" charset="0"/>
                  <a:cs typeface="Times" pitchFamily="18" charset="0"/>
                  <a:sym typeface="Times" pitchFamily="18" charset="0"/>
                </a:rPr>
                <a:t>Herbicide Gourd</a:t>
              </a:r>
            </a:p>
            <a:p>
              <a:pPr>
                <a:spcBef>
                  <a:spcPts val="850"/>
                </a:spcBef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503988" y="6350"/>
            <a:ext cx="2487612" cy="3951288"/>
            <a:chOff x="0" y="0"/>
            <a:chExt cx="2228" cy="3541"/>
          </a:xfrm>
        </p:grpSpPr>
        <p:pic>
          <p:nvPicPr>
            <p:cNvPr id="14347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2228" cy="31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348" name="Rectangle 15"/>
            <p:cNvSpPr>
              <a:spLocks/>
            </p:cNvSpPr>
            <p:nvPr/>
          </p:nvSpPr>
          <p:spPr bwMode="auto">
            <a:xfrm>
              <a:off x="250" y="3091"/>
              <a:ext cx="571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ts val="850"/>
                </a:spcBef>
              </a:pPr>
              <a:r>
                <a:rPr lang="en-US" sz="800">
                  <a:solidFill>
                    <a:srgbClr val="000000"/>
                  </a:solidFill>
                  <a:latin typeface="Times" pitchFamily="18" charset="0"/>
                  <a:cs typeface="Times" pitchFamily="18" charset="0"/>
                  <a:sym typeface="Times" pitchFamily="18" charset="0"/>
                </a:rPr>
                <a:t>Handle Plant</a:t>
              </a:r>
            </a:p>
            <a:p>
              <a:pPr>
                <a:spcBef>
                  <a:spcPts val="850"/>
                </a:spcBef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3016250" y="6350"/>
            <a:ext cx="2844800" cy="3951288"/>
            <a:chOff x="0" y="0"/>
            <a:chExt cx="2547" cy="3541"/>
          </a:xfrm>
        </p:grpSpPr>
        <p:pic>
          <p:nvPicPr>
            <p:cNvPr id="14345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2547" cy="3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346" name="Rectangle 18"/>
            <p:cNvSpPr>
              <a:spLocks/>
            </p:cNvSpPr>
            <p:nvPr/>
          </p:nvSpPr>
          <p:spPr bwMode="auto">
            <a:xfrm>
              <a:off x="432" y="3091"/>
              <a:ext cx="683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ts val="850"/>
                </a:spcBef>
              </a:pPr>
              <a:r>
                <a:rPr lang="en-US" sz="800">
                  <a:solidFill>
                    <a:srgbClr val="000000"/>
                  </a:solidFill>
                  <a:latin typeface="Times" pitchFamily="18" charset="0"/>
                  <a:cs typeface="Times" pitchFamily="18" charset="0"/>
                  <a:sym typeface="Times" pitchFamily="18" charset="0"/>
                </a:rPr>
                <a:t>Connector Fruit</a:t>
              </a:r>
            </a:p>
            <a:p>
              <a:pPr>
                <a:spcBef>
                  <a:spcPts val="850"/>
                </a:spcBef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4343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492948"/>
            <a:ext cx="1982788" cy="1198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344" name="Rectangle 20"/>
          <p:cNvSpPr>
            <a:spLocks noChangeArrowheads="1"/>
          </p:cNvSpPr>
          <p:nvPr/>
        </p:nvSpPr>
        <p:spPr bwMode="auto">
          <a:xfrm>
            <a:off x="26988" y="6550223"/>
            <a:ext cx="24435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hlinkClick r:id="rId9"/>
              </a:rPr>
              <a:t>http://</a:t>
            </a:r>
            <a:r>
              <a:rPr lang="en-US" sz="1400" dirty="0" smtClean="0">
                <a:solidFill>
                  <a:prstClr val="black"/>
                </a:solidFill>
                <a:hlinkClick r:id="rId9"/>
              </a:rPr>
              <a:t>www.daisyginsberg.com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228600"/>
            <a:ext cx="66397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  <a:cs typeface="Arial" pitchFamily="34" charset="0"/>
              </a:rPr>
              <a:t>What is Synthetic Biology?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66800" y="1981200"/>
            <a:ext cx="76962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Focus </a:t>
            </a:r>
            <a:r>
              <a:rPr lang="en-US" sz="2400" dirty="0">
                <a:solidFill>
                  <a:prstClr val="white"/>
                </a:solidFill>
              </a:rPr>
              <a:t>on </a:t>
            </a:r>
            <a:r>
              <a:rPr lang="en-US" sz="2400" dirty="0" smtClean="0">
                <a:solidFill>
                  <a:prstClr val="white"/>
                </a:solidFill>
              </a:rPr>
              <a:t>regulation </a:t>
            </a:r>
            <a:r>
              <a:rPr lang="en-US" sz="2000" dirty="0" smtClean="0">
                <a:solidFill>
                  <a:prstClr val="white"/>
                </a:solidFill>
              </a:rPr>
              <a:t>(who, what </a:t>
            </a:r>
            <a:r>
              <a:rPr lang="en-US" sz="2000" i="1" dirty="0" err="1" smtClean="0">
                <a:solidFill>
                  <a:prstClr val="white"/>
                </a:solidFill>
              </a:rPr>
              <a:t>vs</a:t>
            </a:r>
            <a:r>
              <a:rPr lang="en-US" sz="2000" dirty="0" smtClean="0">
                <a:solidFill>
                  <a:prstClr val="white"/>
                </a:solidFill>
              </a:rPr>
              <a:t> where, when, how much)</a:t>
            </a:r>
            <a:endParaRPr lang="en-US" sz="2000" dirty="0">
              <a:solidFill>
                <a:prstClr val="white"/>
              </a:solidFill>
            </a:endParaRP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Multi-gene circuits or </a:t>
            </a:r>
            <a:r>
              <a:rPr lang="en-US" sz="2400" dirty="0" smtClean="0">
                <a:solidFill>
                  <a:prstClr val="white"/>
                </a:solidFill>
              </a:rPr>
              <a:t>networks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Modular design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Putting the Engineering back in Genetic Engineering</a:t>
            </a:r>
            <a:endParaRPr lang="en-US" sz="2400" dirty="0">
              <a:solidFill>
                <a:prstClr val="white"/>
              </a:solidFill>
            </a:endParaRP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Exploiting new DNA synthesis methods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Employing parts from diverse origins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Exploiting "</a:t>
            </a:r>
            <a:r>
              <a:rPr lang="en-US" sz="2400" dirty="0" err="1">
                <a:solidFill>
                  <a:prstClr val="white"/>
                </a:solidFill>
              </a:rPr>
              <a:t>omics</a:t>
            </a:r>
            <a:r>
              <a:rPr lang="en-US" sz="2400" dirty="0">
                <a:solidFill>
                  <a:prstClr val="white"/>
                </a:solidFill>
              </a:rPr>
              <a:t>" tools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Unconventional whole-cell technologies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85800" y="1219200"/>
            <a:ext cx="31951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prstClr val="white"/>
                </a:solidFill>
              </a:rPr>
              <a:t>Characteristics: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28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 smtClean="0">
                <a:solidFill>
                  <a:srgbClr val="6BB1C9">
                    <a:lumMod val="50000"/>
                  </a:srgbClr>
                </a:solidFill>
                <a:latin typeface="Rockwell Extra Bold" pitchFamily="18" charset="0"/>
              </a:rPr>
              <a:t>Genetic Hierarchy</a:t>
            </a:r>
          </a:p>
        </p:txBody>
      </p:sp>
      <p:grpSp>
        <p:nvGrpSpPr>
          <p:cNvPr id="2" name="Group 338"/>
          <p:cNvGrpSpPr/>
          <p:nvPr/>
        </p:nvGrpSpPr>
        <p:grpSpPr>
          <a:xfrm>
            <a:off x="4562872" y="3841750"/>
            <a:ext cx="1837928" cy="349250"/>
            <a:chOff x="4486672" y="2514600"/>
            <a:chExt cx="1837928" cy="349250"/>
          </a:xfrm>
        </p:grpSpPr>
        <p:sp>
          <p:nvSpPr>
            <p:cNvPr id="340" name="AutoShape 555"/>
            <p:cNvSpPr>
              <a:spLocks noChangeArrowheads="1"/>
            </p:cNvSpPr>
            <p:nvPr/>
          </p:nvSpPr>
          <p:spPr bwMode="auto">
            <a:xfrm>
              <a:off x="4486672" y="2514600"/>
              <a:ext cx="407351" cy="349250"/>
            </a:xfrm>
            <a:prstGeom prst="rightArrow">
              <a:avLst>
                <a:gd name="adj1" fmla="val 50000"/>
                <a:gd name="adj2" fmla="val 29167"/>
              </a:avLst>
            </a:prstGeom>
            <a:solidFill>
              <a:srgbClr val="6BB1C9">
                <a:lumMod val="7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AutoShape 556"/>
            <p:cNvSpPr>
              <a:spLocks noChangeArrowheads="1"/>
            </p:cNvSpPr>
            <p:nvPr/>
          </p:nvSpPr>
          <p:spPr bwMode="auto">
            <a:xfrm>
              <a:off x="4894022" y="2514600"/>
              <a:ext cx="409776" cy="349250"/>
            </a:xfrm>
            <a:prstGeom prst="rightArrow">
              <a:avLst>
                <a:gd name="adj1" fmla="val 50000"/>
                <a:gd name="adj2" fmla="val 29340"/>
              </a:avLst>
            </a:prstGeom>
            <a:solidFill>
              <a:srgbClr val="6BB1C9">
                <a:lumMod val="7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AutoShape 557"/>
            <p:cNvSpPr>
              <a:spLocks noChangeArrowheads="1"/>
            </p:cNvSpPr>
            <p:nvPr/>
          </p:nvSpPr>
          <p:spPr bwMode="auto">
            <a:xfrm>
              <a:off x="5303798" y="2514600"/>
              <a:ext cx="203675" cy="34925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6BB1C9">
                <a:lumMod val="7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AutoShape 558"/>
            <p:cNvSpPr>
              <a:spLocks noChangeArrowheads="1"/>
            </p:cNvSpPr>
            <p:nvPr/>
          </p:nvSpPr>
          <p:spPr bwMode="auto">
            <a:xfrm>
              <a:off x="5507473" y="2514600"/>
              <a:ext cx="409776" cy="349250"/>
            </a:xfrm>
            <a:prstGeom prst="rightArrow">
              <a:avLst>
                <a:gd name="adj1" fmla="val 50000"/>
                <a:gd name="adj2" fmla="val 29340"/>
              </a:avLst>
            </a:prstGeom>
            <a:solidFill>
              <a:srgbClr val="6BB1C9">
                <a:lumMod val="7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AutoShape 559"/>
            <p:cNvSpPr>
              <a:spLocks noChangeArrowheads="1"/>
            </p:cNvSpPr>
            <p:nvPr/>
          </p:nvSpPr>
          <p:spPr bwMode="auto">
            <a:xfrm>
              <a:off x="5917249" y="2514600"/>
              <a:ext cx="407351" cy="349250"/>
            </a:xfrm>
            <a:prstGeom prst="rightArrow">
              <a:avLst>
                <a:gd name="adj1" fmla="val 50000"/>
                <a:gd name="adj2" fmla="val 29167"/>
              </a:avLst>
            </a:prstGeom>
            <a:solidFill>
              <a:srgbClr val="6BB1C9">
                <a:lumMod val="7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5" name="AutoShape 558"/>
          <p:cNvSpPr>
            <a:spLocks noChangeArrowheads="1"/>
          </p:cNvSpPr>
          <p:nvPr/>
        </p:nvSpPr>
        <p:spPr bwMode="auto">
          <a:xfrm>
            <a:off x="2714424" y="3657600"/>
            <a:ext cx="866976" cy="738919"/>
          </a:xfrm>
          <a:prstGeom prst="rightArrow">
            <a:avLst>
              <a:gd name="adj1" fmla="val 50000"/>
              <a:gd name="adj2" fmla="val 29340"/>
            </a:avLst>
          </a:prstGeom>
          <a:solidFill>
            <a:srgbClr val="6BB1C9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3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352800"/>
            <a:ext cx="1295400" cy="123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7" name="TextBox 346"/>
          <p:cNvSpPr txBox="1"/>
          <p:nvPr/>
        </p:nvSpPr>
        <p:spPr>
          <a:xfrm>
            <a:off x="457200" y="350520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kern="0" dirty="0" smtClean="0">
                <a:solidFill>
                  <a:srgbClr val="4BACC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 T</a:t>
            </a:r>
          </a:p>
          <a:p>
            <a:pPr>
              <a:defRPr/>
            </a:pPr>
            <a:r>
              <a:rPr lang="en-US" sz="3600" b="1" kern="0" dirty="0" smtClean="0">
                <a:solidFill>
                  <a:srgbClr val="4BACC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C G</a:t>
            </a:r>
          </a:p>
        </p:txBody>
      </p:sp>
      <p:cxnSp>
        <p:nvCxnSpPr>
          <p:cNvPr id="348" name="Straight Arrow Connector 347"/>
          <p:cNvCxnSpPr/>
          <p:nvPr/>
        </p:nvCxnSpPr>
        <p:spPr>
          <a:xfrm>
            <a:off x="1752600" y="4038600"/>
            <a:ext cx="533400" cy="101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49" name="Straight Arrow Connector 348"/>
          <p:cNvCxnSpPr/>
          <p:nvPr/>
        </p:nvCxnSpPr>
        <p:spPr>
          <a:xfrm>
            <a:off x="3733800" y="4038600"/>
            <a:ext cx="533400" cy="101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50" name="Straight Arrow Connector 349"/>
          <p:cNvCxnSpPr/>
          <p:nvPr/>
        </p:nvCxnSpPr>
        <p:spPr>
          <a:xfrm>
            <a:off x="6629400" y="4038600"/>
            <a:ext cx="533400" cy="101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54" name="Rectangle 353"/>
          <p:cNvSpPr/>
          <p:nvPr/>
        </p:nvSpPr>
        <p:spPr>
          <a:xfrm>
            <a:off x="533400" y="327660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bases</a:t>
            </a:r>
          </a:p>
        </p:txBody>
      </p:sp>
      <p:sp>
        <p:nvSpPr>
          <p:cNvPr id="355" name="Rectangle 354"/>
          <p:cNvSpPr/>
          <p:nvPr/>
        </p:nvSpPr>
        <p:spPr>
          <a:xfrm>
            <a:off x="2652081" y="3364468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“parts”</a:t>
            </a:r>
          </a:p>
        </p:txBody>
      </p:sp>
      <p:sp>
        <p:nvSpPr>
          <p:cNvPr id="356" name="Rectangle 355"/>
          <p:cNvSpPr/>
          <p:nvPr/>
        </p:nvSpPr>
        <p:spPr>
          <a:xfrm>
            <a:off x="4953000" y="3440668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“devices”</a:t>
            </a:r>
          </a:p>
        </p:txBody>
      </p:sp>
      <p:sp>
        <p:nvSpPr>
          <p:cNvPr id="357" name="Rectangle 356"/>
          <p:cNvSpPr/>
          <p:nvPr/>
        </p:nvSpPr>
        <p:spPr>
          <a:xfrm>
            <a:off x="7543800" y="36576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genomes</a:t>
            </a:r>
          </a:p>
        </p:txBody>
      </p:sp>
      <p:cxnSp>
        <p:nvCxnSpPr>
          <p:cNvPr id="358" name="Straight Connector 357"/>
          <p:cNvCxnSpPr/>
          <p:nvPr/>
        </p:nvCxnSpPr>
        <p:spPr>
          <a:xfrm rot="5400000" flipH="1" flipV="1">
            <a:off x="2513806" y="3124200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 rot="5400000" flipH="1" flipV="1">
            <a:off x="8533606" y="3123406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rot="10800000">
            <a:off x="2667000" y="2971800"/>
            <a:ext cx="6019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61" name="Rectangle 360"/>
          <p:cNvSpPr/>
          <p:nvPr/>
        </p:nvSpPr>
        <p:spPr>
          <a:xfrm>
            <a:off x="4379465" y="2590800"/>
            <a:ext cx="179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Synthetic Biology</a:t>
            </a:r>
          </a:p>
        </p:txBody>
      </p:sp>
      <p:cxnSp>
        <p:nvCxnSpPr>
          <p:cNvPr id="362" name="Straight Connector 361"/>
          <p:cNvCxnSpPr/>
          <p:nvPr/>
        </p:nvCxnSpPr>
        <p:spPr>
          <a:xfrm rot="5400000" flipH="1" flipV="1">
            <a:off x="229394" y="3124200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rot="5400000" flipH="1" flipV="1">
            <a:off x="2437606" y="3123406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rot="10800000">
            <a:off x="382588" y="2971800"/>
            <a:ext cx="2208212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65" name="Rectangle 364"/>
          <p:cNvSpPr/>
          <p:nvPr/>
        </p:nvSpPr>
        <p:spPr>
          <a:xfrm>
            <a:off x="304800" y="2286000"/>
            <a:ext cx="2243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Protein Engineering</a:t>
            </a:r>
          </a:p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Promoter Engineering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673858" y="4507468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1bp</a:t>
            </a:r>
          </a:p>
        </p:txBody>
      </p:sp>
      <p:sp>
        <p:nvSpPr>
          <p:cNvPr id="367" name="Rectangle 366"/>
          <p:cNvSpPr/>
          <p:nvPr/>
        </p:nvSpPr>
        <p:spPr>
          <a:xfrm>
            <a:off x="2667000" y="43434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0.1-3kb</a:t>
            </a:r>
          </a:p>
        </p:txBody>
      </p:sp>
      <p:sp>
        <p:nvSpPr>
          <p:cNvPr id="368" name="Rectangle 367"/>
          <p:cNvSpPr/>
          <p:nvPr/>
        </p:nvSpPr>
        <p:spPr>
          <a:xfrm>
            <a:off x="5105400" y="419100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1-20kb</a:t>
            </a:r>
          </a:p>
        </p:txBody>
      </p:sp>
      <p:sp>
        <p:nvSpPr>
          <p:cNvPr id="369" name="Rectangle 368"/>
          <p:cNvSpPr/>
          <p:nvPr/>
        </p:nvSpPr>
        <p:spPr>
          <a:xfrm>
            <a:off x="7543800" y="3897868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0.5-10Mb</a:t>
            </a:r>
          </a:p>
        </p:txBody>
      </p:sp>
      <p:cxnSp>
        <p:nvCxnSpPr>
          <p:cNvPr id="34" name="Straight Connector 33"/>
          <p:cNvCxnSpPr/>
          <p:nvPr/>
        </p:nvCxnSpPr>
        <p:spPr>
          <a:xfrm rot="5400000" flipH="1" flipV="1">
            <a:off x="229394" y="1752601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Straight Connector 34"/>
          <p:cNvCxnSpPr/>
          <p:nvPr/>
        </p:nvCxnSpPr>
        <p:spPr>
          <a:xfrm rot="5400000" flipH="1" flipV="1">
            <a:off x="8533606" y="1751807"/>
            <a:ext cx="304800" cy="15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 rot="10800000" flipV="1">
            <a:off x="382588" y="1600199"/>
            <a:ext cx="8304212" cy="1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3276600" y="1219200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4BACC6">
                    <a:lumMod val="75000"/>
                  </a:srgbClr>
                </a:solidFill>
              </a:rPr>
              <a:t>Biological Engineering?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0200" y="1882676"/>
            <a:ext cx="5943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 smtClean="0">
                <a:solidFill>
                  <a:srgbClr val="1F497D">
                    <a:lumMod val="20000"/>
                    <a:lumOff val="80000"/>
                  </a:srgbClr>
                </a:solidFill>
                <a:latin typeface="Rockwell Extra Bold" pitchFamily="18" charset="0"/>
                <a:cs typeface="Arial" pitchFamily="34" charset="0"/>
              </a:rPr>
              <a:t>What are “parts”?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405825"/>
            <a:ext cx="4375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 smtClean="0">
                <a:solidFill>
                  <a:srgbClr val="1F497D">
                    <a:lumMod val="20000"/>
                    <a:lumOff val="80000"/>
                  </a:srgbClr>
                </a:solidFill>
                <a:latin typeface="Rockwell Extra Bold" pitchFamily="18" charset="0"/>
                <a:cs typeface="Arial" pitchFamily="34" charset="0"/>
              </a:rPr>
              <a:t>Outline for today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38400" y="1536442"/>
            <a:ext cx="582300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What is Synthetic Biology?</a:t>
            </a:r>
          </a:p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What are parts?</a:t>
            </a:r>
          </a:p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The group project</a:t>
            </a:r>
          </a:p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Course content</a:t>
            </a:r>
          </a:p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Grading</a:t>
            </a:r>
          </a:p>
          <a:p>
            <a:r>
              <a:rPr lang="en-US" sz="4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First assignment</a:t>
            </a:r>
          </a:p>
          <a:p>
            <a:endParaRPr lang="en-US" sz="4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828800"/>
            <a:ext cx="4652963" cy="38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7353300" y="2400300"/>
            <a:ext cx="838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62800" y="1371600"/>
            <a:ext cx="12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Feature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6248400" y="4124981"/>
            <a:ext cx="609600" cy="30480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91200" y="5953780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Plasmid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000" y="304800"/>
            <a:ext cx="6395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Rockwell Extra Bold" pitchFamily="18" charset="0"/>
              </a:rPr>
              <a:t>The traditional approach</a:t>
            </a:r>
            <a:endParaRPr lang="en-US" sz="3200" b="1" dirty="0"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304800"/>
            <a:ext cx="3941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Rockwell Extra Bold" pitchFamily="18" charset="0"/>
              </a:rPr>
              <a:t>Features in </a:t>
            </a:r>
            <a:r>
              <a:rPr lang="en-US" sz="3200" b="1" dirty="0" err="1" smtClean="0">
                <a:latin typeface="Rockwell Extra Bold" pitchFamily="18" charset="0"/>
              </a:rPr>
              <a:t>ApE</a:t>
            </a:r>
            <a:endParaRPr lang="en-US" sz="3200" b="1" dirty="0">
              <a:latin typeface="Rockwell Extra Bold" pitchFamily="18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150" y="1304925"/>
            <a:ext cx="67246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rot="5400000">
            <a:off x="6572250" y="1876425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1750" y="847725"/>
            <a:ext cx="12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Feature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53344" y="3896519"/>
            <a:ext cx="989806" cy="532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000" y="3362325"/>
            <a:ext cx="12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Feature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304800"/>
            <a:ext cx="5638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Rockwell Extra Bold" pitchFamily="18" charset="0"/>
              </a:rPr>
              <a:t>Genbank</a:t>
            </a:r>
            <a:r>
              <a:rPr lang="en-US" sz="3200" b="1" dirty="0" smtClean="0">
                <a:latin typeface="Rockwell Extra Bold" pitchFamily="18" charset="0"/>
              </a:rPr>
              <a:t> descriptions</a:t>
            </a:r>
            <a:endParaRPr lang="en-US" sz="3200" b="1" dirty="0">
              <a:latin typeface="Rockwell Extra Bold" pitchFamily="18" charset="0"/>
            </a:endParaRPr>
          </a:p>
        </p:txBody>
      </p:sp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71600"/>
            <a:ext cx="7059613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4191000" y="2819400"/>
            <a:ext cx="16002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2362200"/>
            <a:ext cx="12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Feature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The Biobricks Standard</a:t>
            </a:r>
          </a:p>
        </p:txBody>
      </p:sp>
      <p:pic>
        <p:nvPicPr>
          <p:cNvPr id="174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3525" y="1063625"/>
            <a:ext cx="60960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04800" y="2286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atin typeface="Rockwell Extra Bold" pitchFamily="18" charset="0"/>
              </a:rPr>
              <a:t>BioBrick</a:t>
            </a:r>
            <a:r>
              <a:rPr lang="en-US" sz="3600" dirty="0" smtClean="0">
                <a:latin typeface="Rockwell Extra Bold" pitchFamily="18" charset="0"/>
              </a:rPr>
              <a:t> Standard Assembly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8" name="Picture 4" descr="http://parts.mit.edu/igem07/images/f/f8/Tet_sens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832" y="1229381"/>
            <a:ext cx="6181301" cy="40386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1000" y="304800"/>
            <a:ext cx="5981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Rockwell Extra Bold" pitchFamily="18" charset="0"/>
              </a:rPr>
              <a:t>BioBrick</a:t>
            </a:r>
            <a:r>
              <a:rPr lang="en-US" sz="3200" b="1" dirty="0" smtClean="0">
                <a:latin typeface="Rockwell Extra Bold" pitchFamily="18" charset="0"/>
              </a:rPr>
              <a:t> Compositions</a:t>
            </a:r>
            <a:endParaRPr lang="en-US" sz="3200" b="1" dirty="0">
              <a:latin typeface="Rockwell Extra Bold" pitchFamily="18" charset="0"/>
            </a:endParaRPr>
          </a:p>
        </p:txBody>
      </p:sp>
      <p:cxnSp>
        <p:nvCxnSpPr>
          <p:cNvPr id="7" name="Straight Arrow Connector 6"/>
          <p:cNvCxnSpPr>
            <a:stCxn id="8" idx="3"/>
          </p:cNvCxnSpPr>
          <p:nvPr/>
        </p:nvCxnSpPr>
        <p:spPr>
          <a:xfrm>
            <a:off x="2096676" y="4462791"/>
            <a:ext cx="529956" cy="1193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032" y="4201181"/>
            <a:ext cx="160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Basic</a:t>
            </a:r>
            <a:r>
              <a:rPr lang="en-US" sz="2800" dirty="0" smtClean="0">
                <a:solidFill>
                  <a:srgbClr val="FF0000"/>
                </a:solidFill>
              </a:rPr>
              <a:t> Part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4303032" y="3286781"/>
            <a:ext cx="609600" cy="42672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36232" y="5725180"/>
            <a:ext cx="514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Composite</a:t>
            </a:r>
            <a:r>
              <a:rPr lang="en-US" sz="2800" dirty="0" smtClean="0">
                <a:solidFill>
                  <a:srgbClr val="FF0000"/>
                </a:solidFill>
              </a:rPr>
              <a:t> Part </a:t>
            </a:r>
            <a:r>
              <a:rPr lang="en-US" sz="2800" dirty="0" smtClean="0"/>
              <a:t>encoding a </a:t>
            </a:r>
            <a:r>
              <a:rPr lang="en-US" sz="2800" dirty="0" smtClean="0">
                <a:solidFill>
                  <a:srgbClr val="FF0000"/>
                </a:solidFill>
              </a:rPr>
              <a:t>Device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Registry of Parts</a:t>
            </a:r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3" cstate="print"/>
          <a:srcRect l="6180" r="2472"/>
          <a:stretch>
            <a:fillRect/>
          </a:stretch>
        </p:blipFill>
        <p:spPr bwMode="auto">
          <a:xfrm>
            <a:off x="2097088" y="1422400"/>
            <a:ext cx="1363662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4" cstate="print"/>
          <a:srcRect l="4341" r="4341"/>
          <a:stretch>
            <a:fillRect/>
          </a:stretch>
        </p:blipFill>
        <p:spPr bwMode="auto">
          <a:xfrm>
            <a:off x="2271713" y="2270125"/>
            <a:ext cx="776287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5" cstate="print"/>
          <a:srcRect l="5132" r="5132"/>
          <a:stretch>
            <a:fillRect/>
          </a:stretch>
        </p:blipFill>
        <p:spPr bwMode="auto">
          <a:xfrm>
            <a:off x="2343150" y="2857500"/>
            <a:ext cx="646113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8"/>
          <p:cNvPicPr>
            <a:picLocks noChangeAspect="1" noChangeArrowheads="1"/>
          </p:cNvPicPr>
          <p:nvPr/>
        </p:nvPicPr>
        <p:blipFill>
          <a:blip r:embed="rId6" cstate="print"/>
          <a:srcRect l="10315" r="10315"/>
          <a:stretch>
            <a:fillRect/>
          </a:stretch>
        </p:blipFill>
        <p:spPr bwMode="auto">
          <a:xfrm>
            <a:off x="2362200" y="3705225"/>
            <a:ext cx="5683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3689350" y="1698625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Promoters</a:t>
            </a:r>
          </a:p>
        </p:txBody>
      </p:sp>
      <p:sp>
        <p:nvSpPr>
          <p:cNvPr id="16392" name="Rectangle 12"/>
          <p:cNvSpPr>
            <a:spLocks noChangeArrowheads="1"/>
          </p:cNvSpPr>
          <p:nvPr/>
        </p:nvSpPr>
        <p:spPr bwMode="auto">
          <a:xfrm>
            <a:off x="3689350" y="2400300"/>
            <a:ext cx="30875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Ribosome Binding Sites</a:t>
            </a:r>
          </a:p>
        </p:txBody>
      </p:sp>
      <p:sp>
        <p:nvSpPr>
          <p:cNvPr id="16393" name="Rectangle 13"/>
          <p:cNvSpPr>
            <a:spLocks noChangeArrowheads="1"/>
          </p:cNvSpPr>
          <p:nvPr/>
        </p:nvSpPr>
        <p:spPr bwMode="auto">
          <a:xfrm>
            <a:off x="3689350" y="3097213"/>
            <a:ext cx="29141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Open Reading Frames</a:t>
            </a:r>
          </a:p>
        </p:txBody>
      </p:sp>
      <p:sp>
        <p:nvSpPr>
          <p:cNvPr id="16394" name="Rectangle 14"/>
          <p:cNvSpPr>
            <a:spLocks noChangeArrowheads="1"/>
          </p:cNvSpPr>
          <p:nvPr/>
        </p:nvSpPr>
        <p:spPr bwMode="auto">
          <a:xfrm>
            <a:off x="3689350" y="3810000"/>
            <a:ext cx="16753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Terminators</a:t>
            </a:r>
          </a:p>
        </p:txBody>
      </p:sp>
      <p:sp>
        <p:nvSpPr>
          <p:cNvPr id="16395" name="Text Box 15"/>
          <p:cNvSpPr txBox="1">
            <a:spLocks noChangeArrowheads="1"/>
          </p:cNvSpPr>
          <p:nvPr/>
        </p:nvSpPr>
        <p:spPr bwMode="auto">
          <a:xfrm>
            <a:off x="115888" y="1117600"/>
            <a:ext cx="357346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/>
              <a:t>Basic Parts</a:t>
            </a:r>
          </a:p>
        </p:txBody>
      </p:sp>
      <p:sp>
        <p:nvSpPr>
          <p:cNvPr id="77840" name="Text Box 16"/>
          <p:cNvSpPr txBox="1">
            <a:spLocks noChangeArrowheads="1"/>
          </p:cNvSpPr>
          <p:nvPr/>
        </p:nvSpPr>
        <p:spPr bwMode="auto">
          <a:xfrm>
            <a:off x="84138" y="4306888"/>
            <a:ext cx="357346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/>
              <a:t>Devices</a:t>
            </a:r>
          </a:p>
        </p:txBody>
      </p:sp>
      <p:pic>
        <p:nvPicPr>
          <p:cNvPr id="77859" name="Picture 35"/>
          <p:cNvPicPr>
            <a:picLocks noChangeAspect="1" noChangeArrowheads="1"/>
          </p:cNvPicPr>
          <p:nvPr/>
        </p:nvPicPr>
        <p:blipFill>
          <a:blip r:embed="rId3" cstate="print"/>
          <a:srcRect l="6180" r="2472"/>
          <a:stretch>
            <a:fillRect/>
          </a:stretch>
        </p:blipFill>
        <p:spPr bwMode="auto">
          <a:xfrm>
            <a:off x="2057400" y="5689600"/>
            <a:ext cx="1774825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0" name="Picture 36"/>
          <p:cNvPicPr>
            <a:picLocks noChangeAspect="1" noChangeArrowheads="1"/>
          </p:cNvPicPr>
          <p:nvPr/>
        </p:nvPicPr>
        <p:blipFill>
          <a:blip r:embed="rId4" cstate="print"/>
          <a:srcRect l="4341" r="4341"/>
          <a:stretch>
            <a:fillRect/>
          </a:stretch>
        </p:blipFill>
        <p:spPr bwMode="auto">
          <a:xfrm>
            <a:off x="3662363" y="5884863"/>
            <a:ext cx="1009650" cy="150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1" name="Picture 37"/>
          <p:cNvPicPr>
            <a:picLocks noChangeAspect="1" noChangeArrowheads="1"/>
          </p:cNvPicPr>
          <p:nvPr/>
        </p:nvPicPr>
        <p:blipFill>
          <a:blip r:embed="rId5" cstate="print"/>
          <a:srcRect l="5132" r="5132"/>
          <a:stretch>
            <a:fillRect/>
          </a:stretch>
        </p:blipFill>
        <p:spPr bwMode="auto">
          <a:xfrm>
            <a:off x="4578350" y="5791200"/>
            <a:ext cx="8397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2" name="Picture 38"/>
          <p:cNvPicPr>
            <a:picLocks noChangeAspect="1" noChangeArrowheads="1"/>
          </p:cNvPicPr>
          <p:nvPr/>
        </p:nvPicPr>
        <p:blipFill>
          <a:blip r:embed="rId6" cstate="print"/>
          <a:srcRect l="10315" r="10315"/>
          <a:stretch>
            <a:fillRect/>
          </a:stretch>
        </p:blipFill>
        <p:spPr bwMode="auto">
          <a:xfrm>
            <a:off x="6096000" y="5865813"/>
            <a:ext cx="739775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6" name="Picture 42"/>
          <p:cNvPicPr>
            <a:picLocks noChangeAspect="1" noChangeArrowheads="1"/>
          </p:cNvPicPr>
          <p:nvPr/>
        </p:nvPicPr>
        <p:blipFill>
          <a:blip r:embed="rId6" cstate="print"/>
          <a:srcRect l="10315" r="10315"/>
          <a:stretch>
            <a:fillRect/>
          </a:stretch>
        </p:blipFill>
        <p:spPr bwMode="auto">
          <a:xfrm>
            <a:off x="5410200" y="5865813"/>
            <a:ext cx="739775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68" name="Rectangle 44"/>
          <p:cNvSpPr>
            <a:spLocks noChangeArrowheads="1"/>
          </p:cNvSpPr>
          <p:nvPr/>
        </p:nvSpPr>
        <p:spPr bwMode="auto">
          <a:xfrm>
            <a:off x="2590800" y="4824413"/>
            <a:ext cx="2453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b="1"/>
              <a:t>A GFP Producing Device</a:t>
            </a:r>
            <a:endParaRPr lang="en-US"/>
          </a:p>
        </p:txBody>
      </p:sp>
      <p:sp>
        <p:nvSpPr>
          <p:cNvPr id="77869" name="Rectangle 45"/>
          <p:cNvSpPr>
            <a:spLocks noChangeArrowheads="1"/>
          </p:cNvSpPr>
          <p:nvPr/>
        </p:nvSpPr>
        <p:spPr bwMode="auto">
          <a:xfrm>
            <a:off x="2286000" y="5429250"/>
            <a:ext cx="4808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425575" algn="l"/>
                <a:tab pos="2286000" algn="l"/>
                <a:tab pos="3092450" algn="l"/>
                <a:tab pos="3832225" algn="l"/>
                <a:tab pos="4854575" algn="l"/>
              </a:tabLst>
            </a:pPr>
            <a:r>
              <a:rPr lang="pt-BR"/>
              <a:t>tetR	RBS	GFP	Ter.	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7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7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0" grpId="0"/>
      <p:bldP spid="77868" grpId="0"/>
      <p:bldP spid="778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85800"/>
            <a:ext cx="85291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92075"/>
            <a:ext cx="6096000" cy="67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1020901"/>
            <a:ext cx="1599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sca10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3276600" y="1020901"/>
            <a:ext cx="1752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{&lt;AP!}</a:t>
            </a:r>
            <a:endParaRPr lang="en-US" sz="4800" dirty="0"/>
          </a:p>
        </p:txBody>
      </p:sp>
      <p:sp>
        <p:nvSpPr>
          <p:cNvPr id="6" name="Rectangle 5"/>
          <p:cNvSpPr/>
          <p:nvPr/>
        </p:nvSpPr>
        <p:spPr>
          <a:xfrm>
            <a:off x="1371600" y="2240101"/>
            <a:ext cx="6858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 smtClean="0">
                <a:latin typeface="Courier New" pitchFamily="49" charset="0"/>
                <a:cs typeface="Courier New" pitchFamily="49" charset="0"/>
              </a:rPr>
              <a:t>GATCT</a:t>
            </a:r>
            <a:r>
              <a:rPr lang="en-US" sz="5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ggcctgaacgatatttttgaagcgcagaaaattgaatggcatgaataa</a:t>
            </a:r>
            <a:r>
              <a:rPr lang="en-US" sz="5000" dirty="0" err="1" smtClean="0">
                <a:latin typeface="Courier New" pitchFamily="49" charset="0"/>
                <a:cs typeface="Courier New" pitchFamily="49" charset="0"/>
              </a:rPr>
              <a:t>G</a:t>
            </a:r>
            <a:endParaRPr lang="en-US" sz="5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743700" y="2095500"/>
            <a:ext cx="4572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000" y="1447800"/>
            <a:ext cx="1299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Feature</a:t>
            </a:r>
            <a:endParaRPr lang="en-US" sz="28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381500" y="2476500"/>
            <a:ext cx="609600" cy="6477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86200" y="6019800"/>
            <a:ext cx="161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Basic </a:t>
            </a:r>
            <a:r>
              <a:rPr lang="en-US" sz="2800" dirty="0" smtClean="0"/>
              <a:t>Part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381000" y="304800"/>
            <a:ext cx="5379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Rockwell Extra Bold" pitchFamily="18" charset="0"/>
              </a:rPr>
              <a:t>A </a:t>
            </a:r>
            <a:r>
              <a:rPr lang="en-US" sz="3200" b="1" dirty="0" err="1" smtClean="0">
                <a:latin typeface="Rockwell Extra Bold" pitchFamily="18" charset="0"/>
              </a:rPr>
              <a:t>BglBrick</a:t>
            </a:r>
            <a:r>
              <a:rPr lang="en-US" sz="3200" b="1" dirty="0" smtClean="0">
                <a:latin typeface="Rockwell Extra Bold" pitchFamily="18" charset="0"/>
              </a:rPr>
              <a:t> basic part</a:t>
            </a:r>
            <a:endParaRPr lang="en-US" sz="3200" b="1" dirty="0"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316540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BioBrick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™  Parts” are parts that conform to the standards put forth by the “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Biobrick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Foundation,” but often the term is used to describe Parts that obey any assembly protocol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4114800"/>
            <a:ext cx="685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There are now many of these Formats</a:t>
            </a:r>
          </a:p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BglBricks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Parts” are parts that conform to the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BglBricks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composition Format</a:t>
            </a:r>
          </a:p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“Golden Gate Parts” are another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33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“Standard Biological Parts” are parts that conform to a particular set of rules (a composition standard or Format) defined to guarantee their ability to be physically joined into a contiguous DNA molecule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600200"/>
            <a:ext cx="5943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  <a:cs typeface="Arial" pitchFamily="34" charset="0"/>
              </a:rPr>
              <a:t>What is Synthetic Biology?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457200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“Features” represent defined DNA sequences encoding primitive elements of biological function such as protein coding sequences, promoter sequences, and origins of replication and their biochemical properties</a:t>
            </a:r>
          </a:p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“Parts” are compositional primitives that obey a Format and usually contain one Feature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776662"/>
            <a:ext cx="1757426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005262"/>
            <a:ext cx="1974851" cy="148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374" y="5072062"/>
            <a:ext cx="163029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09600" y="3548062"/>
            <a:ext cx="2281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atgaaaaacataaatgccgacgacacatacagaataattaataaaattaaagcttgtagaagcaataatgatattaatcaatgcttatctgatatgactaaaatggtacat...</a:t>
            </a:r>
            <a:endParaRPr lang="en-US" sz="1400" dirty="0"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1066800"/>
            <a:ext cx="579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“Devices” are collections of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parts that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encode a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human-defined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function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956380"/>
            <a:ext cx="6172200" cy="16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352800" y="4705290"/>
            <a:ext cx="2150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Receiver Device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 “genetic circuit”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1066800"/>
            <a:ext cx="579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“Devices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" are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collections of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parts that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encode a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human-defined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function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2828" y="5391090"/>
            <a:ext cx="2807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Artemisinin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Device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 “biosynthesis device”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33"/>
          <p:cNvGrpSpPr/>
          <p:nvPr/>
        </p:nvGrpSpPr>
        <p:grpSpPr>
          <a:xfrm>
            <a:off x="2633771" y="2840434"/>
            <a:ext cx="4300429" cy="2417366"/>
            <a:chOff x="4462571" y="2362200"/>
            <a:chExt cx="4300429" cy="2417366"/>
          </a:xfrm>
        </p:grpSpPr>
        <p:sp>
          <p:nvSpPr>
            <p:cNvPr id="35" name="Bent Arrow 34"/>
            <p:cNvSpPr/>
            <p:nvPr/>
          </p:nvSpPr>
          <p:spPr>
            <a:xfrm>
              <a:off x="4462571" y="2362200"/>
              <a:ext cx="504411" cy="588480"/>
            </a:xfrm>
            <a:prstGeom prst="ben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4734178" y="2503248"/>
              <a:ext cx="924754" cy="588480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5626597" y="2503248"/>
              <a:ext cx="924754" cy="588480"/>
            </a:xfrm>
            <a:prstGeom prst="rightArrow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6499616" y="2503248"/>
              <a:ext cx="924754" cy="588480"/>
            </a:xfrm>
            <a:prstGeom prst="rightArrow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69980" y="2641988"/>
              <a:ext cx="528112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atoB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25707" y="2641988"/>
              <a:ext cx="652630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HMGS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51351" y="2641988"/>
              <a:ext cx="733621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tHMGR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Bent Arrow 41"/>
            <p:cNvSpPr/>
            <p:nvPr/>
          </p:nvSpPr>
          <p:spPr>
            <a:xfrm>
              <a:off x="4462571" y="4050038"/>
              <a:ext cx="504411" cy="588480"/>
            </a:xfrm>
            <a:prstGeom prst="bentArrow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4734177" y="4191086"/>
              <a:ext cx="970022" cy="588480"/>
            </a:xfrm>
            <a:prstGeom prst="rightArrow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5671864" y="4191086"/>
              <a:ext cx="924754" cy="588480"/>
            </a:xfrm>
            <a:prstGeom prst="rightArrow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6544884" y="4191086"/>
              <a:ext cx="924754" cy="588480"/>
            </a:xfrm>
            <a:prstGeom prst="rightArrow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15247" y="4329826"/>
              <a:ext cx="480344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70974" y="4329826"/>
              <a:ext cx="562806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AMO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596619" y="4329826"/>
              <a:ext cx="468563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CPR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Bent Arrow 48"/>
            <p:cNvSpPr/>
            <p:nvPr/>
          </p:nvSpPr>
          <p:spPr>
            <a:xfrm>
              <a:off x="4462571" y="3229867"/>
              <a:ext cx="504411" cy="588480"/>
            </a:xfrm>
            <a:prstGeom prst="bentArrow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4734178" y="3370915"/>
              <a:ext cx="924754" cy="588480"/>
            </a:xfrm>
            <a:prstGeom prst="rightArrow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5626597" y="3370915"/>
              <a:ext cx="924754" cy="588480"/>
            </a:xfrm>
            <a:prstGeom prst="rightArrow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499616" y="3370915"/>
              <a:ext cx="924754" cy="588480"/>
            </a:xfrm>
            <a:prstGeom prst="rightArrow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869980" y="3509655"/>
              <a:ext cx="428804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25706" y="3509655"/>
              <a:ext cx="525992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PMK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551351" y="3509655"/>
              <a:ext cx="543663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MPD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7372635" y="3370915"/>
              <a:ext cx="575547" cy="588480"/>
            </a:xfrm>
            <a:prstGeom prst="rightArrow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7954648" y="3370915"/>
              <a:ext cx="808352" cy="588480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24370" y="3509655"/>
              <a:ext cx="352232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idi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06383" y="3509655"/>
              <a:ext cx="492124" cy="311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isp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4"/>
          <p:cNvSpPr txBox="1">
            <a:spLocks noChangeArrowheads="1"/>
          </p:cNvSpPr>
          <p:nvPr/>
        </p:nvSpPr>
        <p:spPr bwMode="auto">
          <a:xfrm>
            <a:off x="304800" y="457200"/>
            <a:ext cx="76751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Rockwell Extra Bold" pitchFamily="18" charset="0"/>
              </a:rPr>
              <a:t>The </a:t>
            </a:r>
            <a:r>
              <a:rPr lang="en-US" sz="2800" dirty="0" smtClean="0">
                <a:latin typeface="Rockwell Extra Bold" pitchFamily="18" charset="0"/>
              </a:rPr>
              <a:t>Synthetic Biology design cycle</a:t>
            </a:r>
            <a:endParaRPr lang="en-US" sz="2800" dirty="0">
              <a:latin typeface="Rockwell Extra Bold" pitchFamily="18" charset="0"/>
            </a:endParaRP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600200"/>
            <a:ext cx="69786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7"/>
          <p:cNvSpPr txBox="1">
            <a:spLocks noChangeArrowheads="1"/>
          </p:cNvSpPr>
          <p:nvPr/>
        </p:nvSpPr>
        <p:spPr bwMode="auto">
          <a:xfrm>
            <a:off x="304800" y="457200"/>
            <a:ext cx="60499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Rockwell Extra Bold" pitchFamily="18" charset="0"/>
              </a:rPr>
              <a:t>Design in Synthetic Biology</a:t>
            </a:r>
          </a:p>
        </p:txBody>
      </p:sp>
      <p:sp>
        <p:nvSpPr>
          <p:cNvPr id="29699" name="TextBox 18"/>
          <p:cNvSpPr txBox="1">
            <a:spLocks noChangeArrowheads="1"/>
          </p:cNvSpPr>
          <p:nvPr/>
        </p:nvSpPr>
        <p:spPr bwMode="auto">
          <a:xfrm>
            <a:off x="2286000" y="1752600"/>
            <a:ext cx="51054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b="1" dirty="0"/>
              <a:t>Composition Design</a:t>
            </a:r>
          </a:p>
          <a:p>
            <a:pPr>
              <a:spcAft>
                <a:spcPts val="500"/>
              </a:spcAft>
            </a:pPr>
            <a:r>
              <a:rPr lang="en-US" sz="2000" dirty="0"/>
              <a:t>What </a:t>
            </a:r>
            <a:r>
              <a:rPr lang="en-US" sz="2000" dirty="0" smtClean="0"/>
              <a:t>parts is </a:t>
            </a:r>
            <a:r>
              <a:rPr lang="en-US" sz="2000" dirty="0"/>
              <a:t>it made from?</a:t>
            </a:r>
          </a:p>
          <a:p>
            <a:pPr>
              <a:spcAft>
                <a:spcPts val="500"/>
              </a:spcAft>
            </a:pPr>
            <a:endParaRPr lang="en-US" sz="2000" b="1" dirty="0">
              <a:solidFill>
                <a:srgbClr val="00B05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b="1" dirty="0">
                <a:solidFill>
                  <a:srgbClr val="00B050"/>
                </a:solidFill>
              </a:rPr>
              <a:t>Experimental Design</a:t>
            </a: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rgbClr val="00B050"/>
                </a:solidFill>
              </a:rPr>
              <a:t>What substructures or variants do you build such that functionality can be measured?</a:t>
            </a:r>
          </a:p>
          <a:p>
            <a:pPr>
              <a:spcAft>
                <a:spcPts val="500"/>
              </a:spcAft>
            </a:pPr>
            <a:endParaRPr lang="en-US" sz="2000" b="1" dirty="0"/>
          </a:p>
          <a:p>
            <a:pPr>
              <a:spcAft>
                <a:spcPts val="5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Technical Design</a:t>
            </a: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rgbClr val="00B050"/>
                </a:solidFill>
              </a:rPr>
              <a:t>How will you build the DNAs?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882676"/>
            <a:ext cx="647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 smtClean="0">
                <a:solidFill>
                  <a:srgbClr val="1F497D">
                    <a:lumMod val="20000"/>
                    <a:lumOff val="80000"/>
                  </a:srgbClr>
                </a:solidFill>
                <a:latin typeface="Rockwell Extra Bold" pitchFamily="18" charset="0"/>
                <a:cs typeface="Arial" pitchFamily="34" charset="0"/>
              </a:rPr>
              <a:t>The Group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882676"/>
            <a:ext cx="647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200" dirty="0" smtClean="0">
                <a:solidFill>
                  <a:srgbClr val="1F497D">
                    <a:lumMod val="20000"/>
                    <a:lumOff val="80000"/>
                  </a:srgbClr>
                </a:solidFill>
                <a:latin typeface="Rockwell Extra Bold" pitchFamily="18" charset="0"/>
                <a:cs typeface="Arial" pitchFamily="34" charset="0"/>
              </a:rPr>
              <a:t>Course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228600"/>
            <a:ext cx="5697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First few weeks:  Tutorials</a:t>
            </a:r>
            <a:endParaRPr lang="en-US" sz="2800" dirty="0">
              <a:latin typeface="Rockwell Extra Bold" pitchFamily="18" charset="0"/>
            </a:endParaRP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4313729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295400"/>
            <a:ext cx="366068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228600"/>
            <a:ext cx="4206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Your group project</a:t>
            </a:r>
            <a:endParaRPr lang="en-US" sz="2800" dirty="0">
              <a:latin typeface="Rockwell Extra Bold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5800" y="1447800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Tues and Thurs, and some Fridays:  bench work!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Most Fridays: Lectures on advanced cloning methods, applied molecular biology, directed evolution, and experimental analysis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199"/>
            <a:ext cx="3810000" cy="568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228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Rockwell Extra Bold" pitchFamily="18" charset="0"/>
              </a:rPr>
              <a:t>Begin designing your project proposal</a:t>
            </a:r>
            <a:endParaRPr lang="en-US" sz="4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76400"/>
            <a:ext cx="35433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1371600"/>
            <a:ext cx="7620000" cy="4200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latin typeface="Rockwell Extra Bold" pitchFamily="18" charset="0"/>
                <a:cs typeface="Arial" pitchFamily="34" charset="0"/>
              </a:rPr>
              <a:t>Synthetic Biology</a:t>
            </a: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Adding multi-gene DNAs into well-characterized organisms to understand biological behavior or perform useful functions in diverse areas including therapeutics, biosensors, </a:t>
            </a:r>
            <a:r>
              <a:rPr lang="en-US" sz="25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bioenergy</a:t>
            </a:r>
            <a:r>
              <a:rPr lang="en-US" sz="2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, bioremediation, chemicals, and materials production.</a:t>
            </a: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Rockwell Extra Bold" pitchFamily="18" charset="0"/>
                <a:cs typeface="Arial" pitchFamily="34" charset="0"/>
              </a:rPr>
              <a:t>Putting the Engineering back in Genetic Engineering</a:t>
            </a: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838200"/>
            <a:ext cx="8534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Finish writing your proposal</a:t>
            </a:r>
          </a:p>
          <a:p>
            <a:endParaRPr lang="en-US" sz="2800" dirty="0" smtClean="0">
              <a:latin typeface="Rockwell Extra Bold" pitchFamily="18" charset="0"/>
            </a:endParaRPr>
          </a:p>
          <a:p>
            <a:endParaRPr lang="en-US" sz="2800" dirty="0" smtClean="0">
              <a:latin typeface="Rockwell Extra Bold" pitchFamily="18" charset="0"/>
            </a:endParaRPr>
          </a:p>
          <a:p>
            <a:r>
              <a:rPr lang="en-US" sz="2800" dirty="0" smtClean="0">
                <a:latin typeface="Rockwell Extra Bold" pitchFamily="18" charset="0"/>
              </a:rPr>
              <a:t>Take the final exam</a:t>
            </a:r>
          </a:p>
          <a:p>
            <a:endParaRPr lang="en-US" sz="2800" dirty="0" smtClean="0">
              <a:latin typeface="Rockwell Extra Bold" pitchFamily="18" charset="0"/>
            </a:endParaRPr>
          </a:p>
          <a:p>
            <a:endParaRPr lang="en-US" sz="2800" dirty="0" smtClean="0">
              <a:latin typeface="Rockwell Extra Bold" pitchFamily="18" charset="0"/>
            </a:endParaRPr>
          </a:p>
          <a:p>
            <a:r>
              <a:rPr lang="en-US" sz="2800" dirty="0" smtClean="0">
                <a:latin typeface="Rockwell Extra Bold" pitchFamily="18" charset="0"/>
              </a:rPr>
              <a:t>Have a great summer!</a:t>
            </a:r>
          </a:p>
          <a:p>
            <a:endParaRPr lang="en-US" sz="2800" dirty="0" smtClean="0">
              <a:latin typeface="Rockwell Extra Bold" pitchFamily="18" charset="0"/>
            </a:endParaRPr>
          </a:p>
          <a:p>
            <a:endParaRPr lang="en-US" sz="2800" dirty="0" smtClean="0">
              <a:latin typeface="Rockwell Extra Bold" pitchFamily="18" charset="0"/>
            </a:endParaRPr>
          </a:p>
          <a:p>
            <a:r>
              <a:rPr lang="en-US" sz="2800" dirty="0" smtClean="0">
                <a:latin typeface="Rockwell Extra Bold" pitchFamily="18" charset="0"/>
              </a:rPr>
              <a:t>Participate in </a:t>
            </a:r>
            <a:r>
              <a:rPr lang="en-US" sz="2800" dirty="0" err="1" smtClean="0">
                <a:latin typeface="Rockwell Extra Bold" pitchFamily="18" charset="0"/>
              </a:rPr>
              <a:t>iGEM</a:t>
            </a:r>
            <a:r>
              <a:rPr lang="en-US" sz="2800" dirty="0" smtClean="0">
                <a:latin typeface="Rockwell Extra Bold" pitchFamily="18" charset="0"/>
              </a:rPr>
              <a:t>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609600" y="2636837"/>
            <a:ext cx="4191000" cy="3611563"/>
          </a:xfrm>
        </p:spPr>
        <p:txBody>
          <a:bodyPr/>
          <a:lstStyle/>
          <a:p>
            <a:r>
              <a:rPr lang="en-US" dirty="0" smtClean="0"/>
              <a:t>&gt;1,200 participants</a:t>
            </a:r>
          </a:p>
          <a:p>
            <a:r>
              <a:rPr lang="en-US" dirty="0" smtClean="0"/>
              <a:t>130 teams from 21 countries</a:t>
            </a:r>
          </a:p>
          <a:p>
            <a:r>
              <a:rPr lang="en-US" dirty="0" smtClean="0"/>
              <a:t>800,000 </a:t>
            </a:r>
            <a:r>
              <a:rPr lang="en-US" dirty="0" err="1" smtClean="0"/>
              <a:t>google</a:t>
            </a:r>
            <a:r>
              <a:rPr lang="en-US" dirty="0" smtClean="0"/>
              <a:t> hits for “</a:t>
            </a:r>
            <a:r>
              <a:rPr lang="en-US" dirty="0" err="1" smtClean="0"/>
              <a:t>iGEM</a:t>
            </a:r>
            <a:r>
              <a:rPr lang="en-US" dirty="0" smtClean="0"/>
              <a:t>” on 1/9/09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“It’s 140L on steroids!”</a:t>
            </a:r>
            <a:endParaRPr lang="en-US" dirty="0"/>
          </a:p>
        </p:txBody>
      </p:sp>
      <p:graphicFrame>
        <p:nvGraphicFramePr>
          <p:cNvPr id="16" name="Chart 15"/>
          <p:cNvGraphicFramePr/>
          <p:nvPr/>
        </p:nvGraphicFramePr>
        <p:xfrm>
          <a:off x="4800600" y="1447800"/>
          <a:ext cx="40386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2590800" y="533400"/>
            <a:ext cx="571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Rockwell Extra Bold" pitchFamily="18" charset="0"/>
              </a:rPr>
              <a:t>Program</a:t>
            </a:r>
            <a:endParaRPr lang="en-US" sz="4000" dirty="0">
              <a:latin typeface="Rockwell Extra Bold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3016" y="2027237"/>
            <a:ext cx="278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Statistics from 2010:</a:t>
            </a:r>
            <a:endParaRPr lang="en-US" dirty="0"/>
          </a:p>
        </p:txBody>
      </p:sp>
      <p:pic>
        <p:nvPicPr>
          <p:cNvPr id="6" name="Picture 5" descr="iGEM_basic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0"/>
            <a:ext cx="209078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2600" y="6172200"/>
            <a:ext cx="614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prstClr val="black"/>
                </a:solidFill>
                <a:latin typeface="Arial" charset="0"/>
                <a:cs typeface="Arial" charset="0"/>
              </a:rPr>
              <a:t>iGEM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 2008 - photo courtesy of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cs typeface="Arial" charset="0"/>
              </a:rPr>
              <a:t>iGEM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 and David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cs typeface="Arial" charset="0"/>
              </a:rPr>
              <a:t>Appleyard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11" name="Picture 10" descr="iGEM 20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1104230"/>
            <a:ext cx="7391400" cy="49155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228600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Rockwell Extra Bold" pitchFamily="18" charset="0"/>
              </a:rPr>
              <a:t>iGEM</a:t>
            </a:r>
            <a:r>
              <a:rPr lang="en-US" sz="2800" dirty="0" smtClean="0">
                <a:latin typeface="Rockwell Extra Bold" pitchFamily="18" charset="0"/>
              </a:rPr>
              <a:t> Program</a:t>
            </a:r>
            <a:endParaRPr lang="en-US" sz="2800" dirty="0"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606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844879"/>
            <a:ext cx="2590800" cy="1727740"/>
          </a:xfrm>
          <a:prstGeom prst="rect">
            <a:avLst/>
          </a:prstGeom>
        </p:spPr>
      </p:pic>
      <p:pic>
        <p:nvPicPr>
          <p:cNvPr id="12" name="Picture 11" descr="IMG_607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648200"/>
            <a:ext cx="2243397" cy="1981200"/>
          </a:xfrm>
          <a:prstGeom prst="rect">
            <a:avLst/>
          </a:prstGeom>
        </p:spPr>
      </p:pic>
      <p:pic>
        <p:nvPicPr>
          <p:cNvPr id="14" name="Picture 13" descr="IMG_6108 (trim tall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1066800"/>
            <a:ext cx="2286000" cy="3421516"/>
          </a:xfrm>
          <a:prstGeom prst="rect">
            <a:avLst/>
          </a:prstGeom>
        </p:spPr>
      </p:pic>
      <p:pic>
        <p:nvPicPr>
          <p:cNvPr id="16" name="Picture 15" descr="IMG_614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3600" y="4648200"/>
            <a:ext cx="3048000" cy="2032635"/>
          </a:xfrm>
          <a:prstGeom prst="rect">
            <a:avLst/>
          </a:prstGeom>
        </p:spPr>
      </p:pic>
      <p:pic>
        <p:nvPicPr>
          <p:cNvPr id="17" name="Picture 16" descr="IMG_60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3200" y="4622816"/>
            <a:ext cx="3048000" cy="2032635"/>
          </a:xfrm>
          <a:prstGeom prst="rect">
            <a:avLst/>
          </a:prstGeom>
        </p:spPr>
      </p:pic>
      <p:pic>
        <p:nvPicPr>
          <p:cNvPr id="18" name="Picture 17" descr="IMG_5961.JPG"/>
          <p:cNvPicPr>
            <a:picLocks noChangeAspect="1"/>
          </p:cNvPicPr>
          <p:nvPr/>
        </p:nvPicPr>
        <p:blipFill>
          <a:blip r:embed="rId8" cstate="print">
            <a:lum bright="30000" contrast="35000"/>
          </a:blip>
          <a:stretch>
            <a:fillRect/>
          </a:stretch>
        </p:blipFill>
        <p:spPr>
          <a:xfrm>
            <a:off x="381001" y="1066800"/>
            <a:ext cx="2590800" cy="1727740"/>
          </a:xfrm>
          <a:prstGeom prst="rect">
            <a:avLst/>
          </a:prstGeom>
        </p:spPr>
      </p:pic>
      <p:pic>
        <p:nvPicPr>
          <p:cNvPr id="19" name="Picture 18" descr="IMG_604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8000" y="1066800"/>
            <a:ext cx="1143000" cy="1752600"/>
          </a:xfrm>
          <a:prstGeom prst="rect">
            <a:avLst/>
          </a:prstGeom>
        </p:spPr>
      </p:pic>
      <p:pic>
        <p:nvPicPr>
          <p:cNvPr id="20" name="Picture 19" descr="IMG_602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6400" y="1066799"/>
            <a:ext cx="1143000" cy="1752601"/>
          </a:xfrm>
          <a:prstGeom prst="rect">
            <a:avLst/>
          </a:prstGeom>
        </p:spPr>
      </p:pic>
      <p:pic>
        <p:nvPicPr>
          <p:cNvPr id="22" name="Picture 21" descr="IMG_612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41434" y="1066801"/>
            <a:ext cx="1168766" cy="1752599"/>
          </a:xfrm>
          <a:prstGeom prst="rect">
            <a:avLst/>
          </a:prstGeom>
        </p:spPr>
      </p:pic>
      <p:pic>
        <p:nvPicPr>
          <p:cNvPr id="23" name="Picture 22" descr="iGEM_basic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3800" y="2895600"/>
            <a:ext cx="2090780" cy="16002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" y="228600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Rockwell Extra Bold" pitchFamily="18" charset="0"/>
              </a:rPr>
              <a:t>iGEM</a:t>
            </a:r>
            <a:r>
              <a:rPr lang="en-US" sz="2800" dirty="0" smtClean="0">
                <a:latin typeface="Rockwell Extra Bold" pitchFamily="18" charset="0"/>
              </a:rPr>
              <a:t> Program</a:t>
            </a:r>
            <a:endParaRPr lang="en-US" sz="2800" dirty="0"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197061"/>
              </p:ext>
            </p:extLst>
          </p:nvPr>
        </p:nvGraphicFramePr>
        <p:xfrm>
          <a:off x="304800" y="1066800"/>
          <a:ext cx="421322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r:id="rId5" imgW="3985335" imgH="2682281" progId="Excel.Sheet.12">
                  <p:embed/>
                </p:oleObj>
              </mc:Choice>
              <mc:Fallback>
                <p:oleObj name="Worksheet" r:id="rId5" imgW="3985335" imgH="2682281" progId="Excel.Sheet.12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421322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800" y="4244876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 pitchFamily="34" charset="0"/>
              </a:rPr>
              <a:t>*Midterm and Project Proposal are due on time.  The penalty for late submission is 1 pt per hour unless an alternate due date is arranged at least 5 days in advance</a:t>
            </a:r>
          </a:p>
          <a:p>
            <a:endParaRPr lang="en-US" dirty="0" smtClean="0">
              <a:latin typeface="Myriad Pro" pitchFamily="34" charset="0"/>
            </a:endParaRPr>
          </a:p>
          <a:p>
            <a:r>
              <a:rPr lang="en-US" dirty="0" smtClean="0">
                <a:latin typeface="Myriad Pro" pitchFamily="34" charset="0"/>
              </a:rPr>
              <a:t>** Tutorials are due on time.  You will receive 0 points for late submissions 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28600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Grading</a:t>
            </a:r>
            <a:endParaRPr lang="en-US" sz="2800" dirty="0">
              <a:latin typeface="Rockwell Extra Bol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905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Midterm Exam:  </a:t>
            </a:r>
            <a:r>
              <a:rPr lang="en-US" dirty="0" smtClean="0">
                <a:latin typeface="Myriad Pro" pitchFamily="34" charset="0"/>
              </a:rPr>
              <a:t>Take-home,  covers DNA manipulation and analysis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800" y="3087469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Final Exam:  </a:t>
            </a:r>
            <a:r>
              <a:rPr lang="en-US" dirty="0" smtClean="0">
                <a:latin typeface="Myriad Pro" pitchFamily="34" charset="0"/>
              </a:rPr>
              <a:t>Written exam, covers experimental design, analysis,  and interpretation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6800" y="45720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Proposal:  </a:t>
            </a:r>
            <a:r>
              <a:rPr lang="en-US" dirty="0" smtClean="0">
                <a:latin typeface="Myriad Pro" pitchFamily="34" charset="0"/>
              </a:rPr>
              <a:t>You propose a project, write up a proposal including technical details</a:t>
            </a:r>
            <a:endParaRPr lang="en-US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28600"/>
            <a:ext cx="3357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Typical results</a:t>
            </a:r>
            <a:endParaRPr lang="en-US" sz="2800" dirty="0">
              <a:latin typeface="Rockwell Extra Bold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57150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Final Grade Distribution:</a:t>
            </a:r>
          </a:p>
          <a:p>
            <a:r>
              <a:rPr lang="en-US" sz="2800" dirty="0" smtClean="0"/>
              <a:t>4A, 3 A-, 2 B+, 5 B-, 1 C-</a:t>
            </a:r>
            <a:endParaRPr lang="en-US" sz="2800" dirty="0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62000"/>
            <a:ext cx="7162800" cy="489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28600"/>
            <a:ext cx="3814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Rockwell Extra Bold" pitchFamily="18" charset="0"/>
              </a:rPr>
              <a:t>First Assignment</a:t>
            </a:r>
            <a:endParaRPr lang="en-US" sz="2800" dirty="0">
              <a:latin typeface="Rockwell Extra Bold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95400" y="3276600"/>
            <a:ext cx="67818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fontAlgn="auto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800" dirty="0" smtClean="0"/>
              <a:t>First Tutorial Quiz due </a:t>
            </a:r>
            <a:r>
              <a:rPr lang="en-US" sz="2800" dirty="0" smtClean="0">
                <a:solidFill>
                  <a:srgbClr val="FF0000"/>
                </a:solidFill>
              </a:rPr>
              <a:t>Jan </a:t>
            </a:r>
            <a:r>
              <a:rPr lang="en-US" sz="2800" dirty="0" smtClean="0">
                <a:solidFill>
                  <a:srgbClr val="FF0000"/>
                </a:solidFill>
              </a:rPr>
              <a:t>31!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228600" indent="-228600" fontAlgn="auto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800" dirty="0" smtClean="0"/>
              <a:t>Try to download </a:t>
            </a:r>
            <a:r>
              <a:rPr lang="en-US" sz="2800" dirty="0" err="1" smtClean="0"/>
              <a:t>ApE</a:t>
            </a:r>
            <a:r>
              <a:rPr lang="en-US" sz="2800" dirty="0" smtClean="0"/>
              <a:t> and read through first sections before Tuesday</a:t>
            </a:r>
          </a:p>
          <a:p>
            <a:pPr marL="228600" indent="-228600" fontAlgn="auto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800" dirty="0" smtClean="0"/>
              <a:t>Tues work during class time</a:t>
            </a:r>
          </a:p>
          <a:p>
            <a:pPr marL="228600" indent="-228600" fontAlgn="auto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800" dirty="0" smtClean="0"/>
              <a:t>Bring your laptop if you have one!!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8599638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379" y="1636693"/>
            <a:ext cx="8603421" cy="584775"/>
            <a:chOff x="464379" y="1636693"/>
            <a:chExt cx="8603421" cy="584775"/>
          </a:xfrm>
        </p:grpSpPr>
        <p:sp>
          <p:nvSpPr>
            <p:cNvPr id="4" name="Left-Right Arrow 3"/>
            <p:cNvSpPr/>
            <p:nvPr/>
          </p:nvSpPr>
          <p:spPr>
            <a:xfrm>
              <a:off x="2597979" y="1789093"/>
              <a:ext cx="3124200" cy="381000"/>
            </a:xfrm>
            <a:prstGeom prst="leftRightArrow">
              <a:avLst>
                <a:gd name="adj1" fmla="val 63789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4379" y="1636693"/>
              <a:ext cx="207460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prstClr val="white"/>
                  </a:solidFill>
                  <a:latin typeface="Rockwell Extra Bold" pitchFamily="18" charset="0"/>
                  <a:cs typeface="Arial" pitchFamily="34" charset="0"/>
                </a:rPr>
                <a:t>Science</a:t>
              </a:r>
              <a:endParaRPr 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8379" y="1636693"/>
              <a:ext cx="3269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prstClr val="white"/>
                  </a:solidFill>
                  <a:latin typeface="Rockwell Extra Bold" pitchFamily="18" charset="0"/>
                  <a:cs typeface="Arial" pitchFamily="34" charset="0"/>
                </a:rPr>
                <a:t>Engineering</a:t>
              </a:r>
              <a:endParaRPr lang="en-US" sz="32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45379" y="2474893"/>
            <a:ext cx="2971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Discovery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Characterization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Theory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579" y="4227493"/>
            <a:ext cx="434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Segoe Script" pitchFamily="34" charset="0"/>
              </a:rPr>
              <a:t>Understanding how natural systems work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181600" y="2474893"/>
            <a:ext cx="29718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Design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Fabrication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Testing</a:t>
            </a:r>
          </a:p>
          <a:p>
            <a:pPr marL="228600" indent="-2286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Theory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4684693"/>
            <a:ext cx="434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Segoe Script" pitchFamily="34" charset="0"/>
              </a:rPr>
              <a:t>Constructing useful things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8400" y="2286000"/>
            <a:ext cx="4095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  <a:cs typeface="Arial" pitchFamily="34" charset="0"/>
              </a:rPr>
              <a:t>Applied Science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flipV="1">
            <a:off x="3733800" y="2819400"/>
            <a:ext cx="1447800" cy="30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21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66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3563" y="1095375"/>
            <a:ext cx="53244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781175"/>
            <a:ext cx="32480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69448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Rockwell Extra Bold" pitchFamily="18" charset="0"/>
              </a:rPr>
              <a:t>Traditional Biotechnology</a:t>
            </a: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933575"/>
            <a:ext cx="22002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4495800"/>
            <a:ext cx="20478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3429000"/>
            <a:ext cx="1143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5650" y="1257300"/>
            <a:ext cx="5588000" cy="520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92113" y="6473825"/>
            <a:ext cx="163353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i="1" dirty="0">
                <a:solidFill>
                  <a:prstClr val="black"/>
                </a:solidFill>
                <a:cs typeface="Arial" pitchFamily="34" charset="0"/>
              </a:rPr>
              <a:t>Courtesy: TESSY Leaflet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" y="228600"/>
            <a:ext cx="7708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</a:rPr>
              <a:t>Synthetic Biology Applications</a:t>
            </a:r>
            <a:endParaRPr lang="en-US" sz="3200" dirty="0">
              <a:solidFill>
                <a:prstClr val="white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838200"/>
            <a:ext cx="4648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  <a:latin typeface="Rockwell Extra Bold" pitchFamily="18" charset="0"/>
                <a:cs typeface="Arial" pitchFamily="34" charset="0"/>
              </a:rPr>
              <a:t>Malaria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Caused by </a:t>
            </a:r>
            <a:r>
              <a:rPr lang="en-US" sz="2400" i="1" dirty="0" smtClean="0">
                <a:solidFill>
                  <a:prstClr val="white"/>
                </a:solidFill>
              </a:rPr>
              <a:t>Plasmodium, a </a:t>
            </a:r>
            <a:r>
              <a:rPr lang="en-US" sz="2400" dirty="0" smtClean="0">
                <a:solidFill>
                  <a:prstClr val="white"/>
                </a:solidFill>
              </a:rPr>
              <a:t>single-cell protozoan</a:t>
            </a:r>
          </a:p>
          <a:p>
            <a:pPr lvl="1">
              <a:buFont typeface="Wingdings" pitchFamily="2" charset="2"/>
              <a:buChar char="§"/>
              <a:tabLst>
                <a:tab pos="274320" algn="l"/>
              </a:tabLst>
            </a:pPr>
            <a:r>
              <a:rPr lang="en-US" sz="2400" dirty="0" smtClean="0">
                <a:solidFill>
                  <a:prstClr val="white"/>
                </a:solidFill>
              </a:rPr>
              <a:t>Transmitted by Anopheles mosquito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Destroys red blood cells</a:t>
            </a:r>
          </a:p>
          <a:p>
            <a:pPr lvl="1">
              <a:buFont typeface="Wingdings" pitchFamily="2" charset="2"/>
              <a:buChar char="§"/>
            </a:pPr>
            <a:endParaRPr lang="en-US" sz="2400" dirty="0" smtClean="0">
              <a:solidFill>
                <a:prstClr val="white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1.5-2.7 million people die of malaria every year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90% of the victims are children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solidFill>
                  <a:prstClr val="white"/>
                </a:solidFill>
              </a:rPr>
              <a:t>40% of the world’s population is at risk</a:t>
            </a:r>
          </a:p>
          <a:p>
            <a:pPr lvl="1">
              <a:buFont typeface="Wingdings" pitchFamily="2" charset="2"/>
              <a:buChar char="§"/>
            </a:pP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295400"/>
            <a:ext cx="3810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61579"/>
            <a:ext cx="3810000" cy="233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54000" y="333375"/>
            <a:ext cx="56134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77" tIns="42227" rIns="86677" bIns="42227" numCol="1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 smtClean="0">
                <a:solidFill>
                  <a:prstClr val="white"/>
                </a:solidFill>
                <a:latin typeface="Rockwell Extra Bold" pitchFamily="18" charset="0"/>
              </a:rPr>
              <a:t>Microbial Synthesis of </a:t>
            </a:r>
            <a:r>
              <a:rPr lang="en-US" sz="3200" dirty="0" err="1" smtClean="0">
                <a:solidFill>
                  <a:prstClr val="white"/>
                </a:solidFill>
                <a:latin typeface="Rockwell Extra Bold" pitchFamily="18" charset="0"/>
              </a:rPr>
              <a:t>Artemisinin</a:t>
            </a:r>
            <a:endParaRPr lang="en-US" sz="3200" dirty="0" smtClean="0">
              <a:solidFill>
                <a:prstClr val="white"/>
              </a:solidFill>
              <a:latin typeface="Rockwell Extra Bold" pitchFamily="18" charset="0"/>
            </a:endParaRPr>
          </a:p>
        </p:txBody>
      </p:sp>
      <p:grpSp>
        <p:nvGrpSpPr>
          <p:cNvPr id="3" name="Group 86"/>
          <p:cNvGrpSpPr/>
          <p:nvPr/>
        </p:nvGrpSpPr>
        <p:grpSpPr>
          <a:xfrm>
            <a:off x="304800" y="2076450"/>
            <a:ext cx="3659332" cy="4299466"/>
            <a:chOff x="598343" y="1889125"/>
            <a:chExt cx="3659332" cy="4299466"/>
          </a:xfrm>
        </p:grpSpPr>
        <p:sp>
          <p:nvSpPr>
            <p:cNvPr id="4" name="Rectangle 50"/>
            <p:cNvSpPr>
              <a:spLocks noChangeArrowheads="1"/>
            </p:cNvSpPr>
            <p:nvPr/>
          </p:nvSpPr>
          <p:spPr bwMode="auto">
            <a:xfrm>
              <a:off x="1833563" y="5303838"/>
              <a:ext cx="207962" cy="3444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5" name="Rectangle 51"/>
            <p:cNvSpPr>
              <a:spLocks noChangeArrowheads="1"/>
            </p:cNvSpPr>
            <p:nvPr/>
          </p:nvSpPr>
          <p:spPr bwMode="auto">
            <a:xfrm>
              <a:off x="2254250" y="4478338"/>
              <a:ext cx="204788" cy="11699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671763" y="3632200"/>
              <a:ext cx="209550" cy="20161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7" name="Rectangle 53"/>
            <p:cNvSpPr>
              <a:spLocks noChangeArrowheads="1"/>
            </p:cNvSpPr>
            <p:nvPr/>
          </p:nvSpPr>
          <p:spPr bwMode="auto">
            <a:xfrm>
              <a:off x="3095625" y="2940050"/>
              <a:ext cx="209550" cy="27082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1663700" y="5268913"/>
              <a:ext cx="23813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9" name="Line 55"/>
            <p:cNvSpPr>
              <a:spLocks noChangeShapeType="1"/>
            </p:cNvSpPr>
            <p:nvPr/>
          </p:nvSpPr>
          <p:spPr bwMode="auto">
            <a:xfrm>
              <a:off x="1663700" y="4872038"/>
              <a:ext cx="23813" cy="4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0" name="Line 56"/>
            <p:cNvSpPr>
              <a:spLocks noChangeShapeType="1"/>
            </p:cNvSpPr>
            <p:nvPr/>
          </p:nvSpPr>
          <p:spPr bwMode="auto">
            <a:xfrm>
              <a:off x="1663700" y="4465638"/>
              <a:ext cx="23813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1" name="Line 57"/>
            <p:cNvSpPr>
              <a:spLocks noChangeShapeType="1"/>
            </p:cNvSpPr>
            <p:nvPr/>
          </p:nvSpPr>
          <p:spPr bwMode="auto">
            <a:xfrm>
              <a:off x="1663700" y="4062413"/>
              <a:ext cx="23813" cy="4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2" name="Line 58"/>
            <p:cNvSpPr>
              <a:spLocks noChangeShapeType="1"/>
            </p:cNvSpPr>
            <p:nvPr/>
          </p:nvSpPr>
          <p:spPr bwMode="auto">
            <a:xfrm>
              <a:off x="1663700" y="3643313"/>
              <a:ext cx="23813" cy="4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3" name="Line 59"/>
            <p:cNvSpPr>
              <a:spLocks noChangeShapeType="1"/>
            </p:cNvSpPr>
            <p:nvPr/>
          </p:nvSpPr>
          <p:spPr bwMode="auto">
            <a:xfrm>
              <a:off x="1663700" y="3270250"/>
              <a:ext cx="23813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4" name="Line 60"/>
            <p:cNvSpPr>
              <a:spLocks noChangeShapeType="1"/>
            </p:cNvSpPr>
            <p:nvPr/>
          </p:nvSpPr>
          <p:spPr bwMode="auto">
            <a:xfrm>
              <a:off x="1663700" y="2825750"/>
              <a:ext cx="23813" cy="4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15" name="Rectangle 61"/>
            <p:cNvSpPr>
              <a:spLocks noChangeArrowheads="1"/>
            </p:cNvSpPr>
            <p:nvPr/>
          </p:nvSpPr>
          <p:spPr bwMode="auto">
            <a:xfrm>
              <a:off x="896938" y="5507038"/>
              <a:ext cx="6428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0.0001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16" name="Rectangle 62"/>
            <p:cNvSpPr>
              <a:spLocks noChangeArrowheads="1"/>
            </p:cNvSpPr>
            <p:nvPr/>
          </p:nvSpPr>
          <p:spPr bwMode="auto">
            <a:xfrm>
              <a:off x="1019175" y="5106988"/>
              <a:ext cx="52578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0.001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1143000" y="4710113"/>
              <a:ext cx="40876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0.01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1266825" y="4310063"/>
              <a:ext cx="29174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0.1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19" name="Rectangle 65"/>
            <p:cNvSpPr>
              <a:spLocks noChangeArrowheads="1"/>
            </p:cNvSpPr>
            <p:nvPr/>
          </p:nvSpPr>
          <p:spPr bwMode="auto">
            <a:xfrm>
              <a:off x="1450975" y="3911600"/>
              <a:ext cx="11702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20" name="Rectangle 66"/>
            <p:cNvSpPr>
              <a:spLocks noChangeArrowheads="1"/>
            </p:cNvSpPr>
            <p:nvPr/>
          </p:nvSpPr>
          <p:spPr bwMode="auto">
            <a:xfrm>
              <a:off x="1328738" y="3511550"/>
              <a:ext cx="23403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10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21" name="Rectangle 67"/>
            <p:cNvSpPr>
              <a:spLocks noChangeArrowheads="1"/>
            </p:cNvSpPr>
            <p:nvPr/>
          </p:nvSpPr>
          <p:spPr bwMode="auto">
            <a:xfrm>
              <a:off x="1204913" y="3114675"/>
              <a:ext cx="3510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100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22" name="Rectangle 68"/>
            <p:cNvSpPr>
              <a:spLocks noChangeArrowheads="1"/>
            </p:cNvSpPr>
            <p:nvPr/>
          </p:nvSpPr>
          <p:spPr bwMode="auto">
            <a:xfrm>
              <a:off x="1081088" y="2716213"/>
              <a:ext cx="46807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1000</a:t>
              </a:r>
              <a:endParaRPr lang="en-US" sz="4800" dirty="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 rot="-5400000">
              <a:off x="-142244" y="4145613"/>
              <a:ext cx="1773562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900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Isoprenoid (mg/L)</a:t>
              </a:r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24" name="Text Box 70"/>
            <p:cNvSpPr txBox="1">
              <a:spLocks noChangeArrowheads="1"/>
            </p:cNvSpPr>
            <p:nvPr/>
          </p:nvSpPr>
          <p:spPr bwMode="auto">
            <a:xfrm rot="18900000">
              <a:off x="1401622" y="5817672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2001</a:t>
              </a:r>
            </a:p>
          </p:txBody>
        </p:sp>
        <p:sp>
          <p:nvSpPr>
            <p:cNvPr id="25" name="Text Box 71"/>
            <p:cNvSpPr txBox="1">
              <a:spLocks noChangeArrowheads="1"/>
            </p:cNvSpPr>
            <p:nvPr/>
          </p:nvSpPr>
          <p:spPr bwMode="auto">
            <a:xfrm rot="18900000">
              <a:off x="1833422" y="5817672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2002</a:t>
              </a:r>
            </a:p>
          </p:txBody>
        </p:sp>
        <p:sp>
          <p:nvSpPr>
            <p:cNvPr id="26" name="Text Box 72"/>
            <p:cNvSpPr txBox="1">
              <a:spLocks noChangeArrowheads="1"/>
            </p:cNvSpPr>
            <p:nvPr/>
          </p:nvSpPr>
          <p:spPr bwMode="auto">
            <a:xfrm rot="18900000">
              <a:off x="2265222" y="5817672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2003</a:t>
              </a:r>
            </a:p>
          </p:txBody>
        </p:sp>
        <p:sp>
          <p:nvSpPr>
            <p:cNvPr id="27" name="Text Box 73"/>
            <p:cNvSpPr txBox="1">
              <a:spLocks noChangeArrowheads="1"/>
            </p:cNvSpPr>
            <p:nvPr/>
          </p:nvSpPr>
          <p:spPr bwMode="auto">
            <a:xfrm rot="18900000">
              <a:off x="2695435" y="5819259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2004</a:t>
              </a:r>
            </a:p>
          </p:txBody>
        </p:sp>
        <p:sp>
          <p:nvSpPr>
            <p:cNvPr id="28" name="Line 74"/>
            <p:cNvSpPr>
              <a:spLocks noChangeShapeType="1"/>
            </p:cNvSpPr>
            <p:nvPr/>
          </p:nvSpPr>
          <p:spPr bwMode="auto">
            <a:xfrm>
              <a:off x="1663700" y="2441575"/>
              <a:ext cx="23813" cy="4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29" name="Line 75"/>
            <p:cNvSpPr>
              <a:spLocks noChangeShapeType="1"/>
            </p:cNvSpPr>
            <p:nvPr/>
          </p:nvSpPr>
          <p:spPr bwMode="auto">
            <a:xfrm>
              <a:off x="1663700" y="1998663"/>
              <a:ext cx="23813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30" name="Rectangle 76"/>
            <p:cNvSpPr>
              <a:spLocks noChangeArrowheads="1"/>
            </p:cNvSpPr>
            <p:nvPr/>
          </p:nvSpPr>
          <p:spPr bwMode="auto">
            <a:xfrm>
              <a:off x="771525" y="1889125"/>
              <a:ext cx="75982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100,000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31" name="Rectangle 77"/>
            <p:cNvSpPr>
              <a:spLocks noChangeArrowheads="1"/>
            </p:cNvSpPr>
            <p:nvPr/>
          </p:nvSpPr>
          <p:spPr bwMode="auto">
            <a:xfrm>
              <a:off x="890588" y="2306638"/>
              <a:ext cx="6428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10,000</a:t>
              </a:r>
              <a:endParaRPr lang="en-US" sz="4800">
                <a:solidFill>
                  <a:srgbClr val="1F497D">
                    <a:lumMod val="20000"/>
                    <a:lumOff val="80000"/>
                  </a:srgbClr>
                </a:solidFill>
                <a:latin typeface="Times New Roman" pitchFamily="-65" charset="0"/>
              </a:endParaRPr>
            </a:p>
          </p:txBody>
        </p:sp>
        <p:sp>
          <p:nvSpPr>
            <p:cNvPr id="32" name="Rectangle 78"/>
            <p:cNvSpPr>
              <a:spLocks noChangeArrowheads="1"/>
            </p:cNvSpPr>
            <p:nvPr/>
          </p:nvSpPr>
          <p:spPr bwMode="auto">
            <a:xfrm>
              <a:off x="3519488" y="2544763"/>
              <a:ext cx="209550" cy="31035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33" name="Rectangle 79"/>
            <p:cNvSpPr>
              <a:spLocks noChangeArrowheads="1"/>
            </p:cNvSpPr>
            <p:nvPr/>
          </p:nvSpPr>
          <p:spPr bwMode="auto">
            <a:xfrm>
              <a:off x="3943350" y="2241550"/>
              <a:ext cx="209550" cy="3406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  <p:sp>
          <p:nvSpPr>
            <p:cNvPr id="34" name="Text Box 80"/>
            <p:cNvSpPr txBox="1">
              <a:spLocks noChangeArrowheads="1"/>
            </p:cNvSpPr>
            <p:nvPr/>
          </p:nvSpPr>
          <p:spPr bwMode="auto">
            <a:xfrm rot="18900000">
              <a:off x="3100247" y="5817672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2005</a:t>
              </a:r>
            </a:p>
          </p:txBody>
        </p:sp>
        <p:sp>
          <p:nvSpPr>
            <p:cNvPr id="35" name="Text Box 81"/>
            <p:cNvSpPr txBox="1">
              <a:spLocks noChangeArrowheads="1"/>
            </p:cNvSpPr>
            <p:nvPr/>
          </p:nvSpPr>
          <p:spPr bwMode="auto">
            <a:xfrm rot="18900000">
              <a:off x="3532047" y="5817672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F497D">
                      <a:lumMod val="20000"/>
                      <a:lumOff val="80000"/>
                    </a:srgbClr>
                  </a:solidFill>
                </a:rPr>
                <a:t>2006</a:t>
              </a:r>
            </a:p>
          </p:txBody>
        </p:sp>
        <p:sp>
          <p:nvSpPr>
            <p:cNvPr id="36" name="Rectangle 82"/>
            <p:cNvSpPr>
              <a:spLocks noChangeArrowheads="1"/>
            </p:cNvSpPr>
            <p:nvPr/>
          </p:nvSpPr>
          <p:spPr bwMode="auto">
            <a:xfrm>
              <a:off x="1663700" y="2005013"/>
              <a:ext cx="2593975" cy="364966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1F497D">
                    <a:lumMod val="20000"/>
                    <a:lumOff val="80000"/>
                  </a:srgbClr>
                </a:solidFill>
              </a:endParaRPr>
            </a:p>
          </p:txBody>
        </p:sp>
      </p:grpSp>
      <p:grpSp>
        <p:nvGrpSpPr>
          <p:cNvPr id="37" name="Group 87"/>
          <p:cNvGrpSpPr/>
          <p:nvPr/>
        </p:nvGrpSpPr>
        <p:grpSpPr>
          <a:xfrm>
            <a:off x="4495800" y="3069034"/>
            <a:ext cx="4300429" cy="2417366"/>
            <a:chOff x="4462571" y="2362200"/>
            <a:chExt cx="4300429" cy="2417366"/>
          </a:xfrm>
        </p:grpSpPr>
        <p:sp>
          <p:nvSpPr>
            <p:cNvPr id="38" name="Bent Arrow 37"/>
            <p:cNvSpPr/>
            <p:nvPr/>
          </p:nvSpPr>
          <p:spPr>
            <a:xfrm>
              <a:off x="4462571" y="2362200"/>
              <a:ext cx="504411" cy="588480"/>
            </a:xfrm>
            <a:prstGeom prst="ben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4734178" y="2503248"/>
              <a:ext cx="924754" cy="58848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5626597" y="2503248"/>
              <a:ext cx="924754" cy="588480"/>
            </a:xfrm>
            <a:prstGeom prst="rightArrow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6499616" y="2503248"/>
              <a:ext cx="924754" cy="588480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69980" y="2641988"/>
              <a:ext cx="5749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>
                  <a:solidFill>
                    <a:prstClr val="black"/>
                  </a:solidFill>
                </a:rPr>
                <a:t>atoB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25707" y="2641988"/>
              <a:ext cx="710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HMGS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51351" y="2641988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>
                  <a:solidFill>
                    <a:prstClr val="black"/>
                  </a:solidFill>
                </a:rPr>
                <a:t>tHMGR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5" name="Bent Arrow 44"/>
            <p:cNvSpPr/>
            <p:nvPr/>
          </p:nvSpPr>
          <p:spPr>
            <a:xfrm>
              <a:off x="4462571" y="4050038"/>
              <a:ext cx="504411" cy="588480"/>
            </a:xfrm>
            <a:prstGeom prst="ben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4734177" y="4191086"/>
              <a:ext cx="970022" cy="588480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5671864" y="4191086"/>
              <a:ext cx="924754" cy="58848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6544884" y="4191086"/>
              <a:ext cx="924754" cy="5884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15247" y="4329826"/>
              <a:ext cx="5229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ADS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70974" y="4329826"/>
              <a:ext cx="6126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AMO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96619" y="4329826"/>
              <a:ext cx="5100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CPR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2" name="Bent Arrow 51"/>
            <p:cNvSpPr/>
            <p:nvPr/>
          </p:nvSpPr>
          <p:spPr>
            <a:xfrm>
              <a:off x="4462571" y="3229867"/>
              <a:ext cx="504411" cy="588480"/>
            </a:xfrm>
            <a:prstGeom prst="bentArrow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4734178" y="3370915"/>
              <a:ext cx="924754" cy="58848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5626597" y="3370915"/>
              <a:ext cx="924754" cy="5884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6499616" y="3370915"/>
              <a:ext cx="924754" cy="588480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69980" y="3509655"/>
              <a:ext cx="4667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MK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725706" y="3509655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PMK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51351" y="3509655"/>
              <a:ext cx="5918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</a:rPr>
                <a:t>MPD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7372635" y="3370915"/>
              <a:ext cx="575547" cy="5884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>
              <a:off x="7954648" y="3370915"/>
              <a:ext cx="808352" cy="58848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424370" y="3509655"/>
              <a:ext cx="3834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>
                  <a:solidFill>
                    <a:prstClr val="black"/>
                  </a:solidFill>
                </a:rPr>
                <a:t>idi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006383" y="3509655"/>
              <a:ext cx="5357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>
                  <a:solidFill>
                    <a:prstClr val="black"/>
                  </a:solidFill>
                </a:rPr>
                <a:t>isp</a:t>
              </a:r>
              <a:r>
                <a:rPr lang="en-US" sz="1600" dirty="0" err="1" smtClean="0">
                  <a:solidFill>
                    <a:prstClr val="black"/>
                  </a:solidFill>
                </a:rPr>
                <a:t>A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63" name="Picture 62" descr="artemisinin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9783" y="288653"/>
            <a:ext cx="2223617" cy="2302147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181600" y="6260068"/>
            <a:ext cx="373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prstClr val="white"/>
                </a:solidFill>
                <a:latin typeface="Rockwell Extra Bold" pitchFamily="18" charset="0"/>
              </a:rPr>
              <a:t>Keasling</a:t>
            </a:r>
            <a:r>
              <a:rPr lang="en-US" dirty="0" smtClean="0">
                <a:solidFill>
                  <a:prstClr val="white"/>
                </a:solidFill>
                <a:latin typeface="Rockwell Extra Bold" pitchFamily="18" charset="0"/>
              </a:rPr>
              <a:t> Lab, UC Berkeley</a:t>
            </a:r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Default Design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00FF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00E700"/>
        </a:accent6>
        <a:hlink>
          <a:srgbClr val="0033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81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81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Default Design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00FF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00E700"/>
        </a:accent6>
        <a:hlink>
          <a:srgbClr val="0033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1015</Words>
  <Application>Microsoft Office PowerPoint</Application>
  <PresentationFormat>On-screen Show (4:3)</PresentationFormat>
  <Paragraphs>271</Paragraphs>
  <Slides>46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Office Theme</vt:lpstr>
      <vt:lpstr>1_Office Theme</vt:lpstr>
      <vt:lpstr>2_Office Theme</vt:lpstr>
      <vt:lpstr>5_Office Theme</vt:lpstr>
      <vt:lpstr>3_Office Theme</vt:lpstr>
      <vt:lpstr>6_Office Theme</vt:lpstr>
      <vt:lpstr>3_Default Design</vt:lpstr>
      <vt:lpstr>1_Default Design</vt:lpstr>
      <vt:lpstr>4_Office Theme</vt:lpstr>
      <vt:lpstr>2_Default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Biobricks Standard</vt:lpstr>
      <vt:lpstr>PowerPoint Presentation</vt:lpstr>
      <vt:lpstr>The Registry of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JCAnderson</dc:creator>
  <cp:lastModifiedBy>jcanderson</cp:lastModifiedBy>
  <cp:revision>160</cp:revision>
  <dcterms:created xsi:type="dcterms:W3CDTF">2009-01-18T04:21:08Z</dcterms:created>
  <dcterms:modified xsi:type="dcterms:W3CDTF">2014-01-23T16:14:33Z</dcterms:modified>
</cp:coreProperties>
</file>